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56" r:id="rId2"/>
    <p:sldId id="275" r:id="rId3"/>
    <p:sldId id="257" r:id="rId4"/>
    <p:sldId id="258" r:id="rId5"/>
    <p:sldId id="276" r:id="rId6"/>
    <p:sldId id="277" r:id="rId7"/>
    <p:sldId id="270" r:id="rId8"/>
    <p:sldId id="259" r:id="rId9"/>
    <p:sldId id="260" r:id="rId10"/>
    <p:sldId id="261" r:id="rId11"/>
    <p:sldId id="262" r:id="rId12"/>
    <p:sldId id="263" r:id="rId13"/>
    <p:sldId id="278" r:id="rId14"/>
    <p:sldId id="279" r:id="rId15"/>
    <p:sldId id="264" r:id="rId16"/>
    <p:sldId id="280" r:id="rId17"/>
    <p:sldId id="281" r:id="rId18"/>
    <p:sldId id="265" r:id="rId19"/>
    <p:sldId id="266" r:id="rId20"/>
    <p:sldId id="267" r:id="rId21"/>
    <p:sldId id="268" r:id="rId22"/>
    <p:sldId id="282" r:id="rId23"/>
    <p:sldId id="283" r:id="rId24"/>
    <p:sldId id="284" r:id="rId25"/>
    <p:sldId id="273" r:id="rId26"/>
    <p:sldId id="274" r:id="rId27"/>
    <p:sldId id="269" r:id="rId28"/>
    <p:sldId id="271" r:id="rId29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68" d="100"/>
          <a:sy n="68" d="100"/>
        </p:scale>
        <p:origin x="-1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E2A69860-874D-4F06-87C5-BD95C4B67C31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4B88C16-6121-48C5-AB02-1C3FDAC8F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39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6073-3B96-45F9-8061-30946A2CF41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E6DA-18CA-40A1-9517-9085F050656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79C3-EEDC-4706-93BB-3C4E57358D3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46FC-7DFD-4B85-AA6A-7AEB74C359D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B96AB90-C7C4-4882-9193-9B211E7DFF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8D88-5772-4274-BB79-5F5CDF94FD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345-5CB3-4EBA-A179-FDFF007BC7D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C458-FFAE-4513-A0E6-A745F1606F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6F68-EB7B-41EB-B0AA-6BEEDB2E82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D75D-C38B-41C6-BCBC-2AF9C885EE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FDC75-C18A-4F53-8F28-974DF5A620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5F72C1-2E1E-4C07-B288-30EFC804416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xemployee.files.wordpress.com/2008/07/scotus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86200"/>
            <a:ext cx="7772400" cy="1981200"/>
          </a:xfrm>
        </p:spPr>
        <p:txBody>
          <a:bodyPr/>
          <a:lstStyle/>
          <a:p>
            <a:pPr eaLnBrk="1" hangingPunct="1"/>
            <a:r>
              <a:rPr lang="en-US" altLang="en-US" sz="6000" smtClean="0">
                <a:latin typeface="Franklin Gothic Medium" pitchFamily="34" charset="0"/>
              </a:rPr>
              <a:t>Article III</a:t>
            </a:r>
            <a:br>
              <a:rPr lang="en-US" altLang="en-US" sz="6000" smtClean="0">
                <a:latin typeface="Franklin Gothic Medium" pitchFamily="34" charset="0"/>
              </a:rPr>
            </a:br>
            <a:r>
              <a:rPr lang="en-US" altLang="en-US" sz="6000" smtClean="0">
                <a:latin typeface="Franklin Gothic Medium" pitchFamily="34" charset="0"/>
              </a:rPr>
              <a:t>U.S. Constitution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  <a:solidFill>
            <a:schemeClr val="bg2"/>
          </a:solidFill>
          <a:ln w="88900" cmpd="dbl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 smtClean="0">
                <a:solidFill>
                  <a:schemeClr val="tx1"/>
                </a:solidFill>
                <a:latin typeface="Monotype Corsiva" pitchFamily="66" charset="0"/>
              </a:rPr>
              <a:t>The Judicial Branch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981200"/>
            <a:ext cx="3886200" cy="4114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Today, Clarence Thomas is the only African American serving on the Supreme Court.</a:t>
            </a:r>
          </a:p>
        </p:txBody>
      </p:sp>
      <p:pic>
        <p:nvPicPr>
          <p:cNvPr id="8196" name="Picture 5" descr="Clarence_Thomas_offi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8385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  <a:solidFill>
            <a:schemeClr val="bg2"/>
          </a:solidFill>
          <a:ln w="88900" cmpd="dbl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 smtClean="0">
                <a:solidFill>
                  <a:schemeClr val="tx1"/>
                </a:solidFill>
                <a:latin typeface="Monotype Corsiva" pitchFamily="66" charset="0"/>
              </a:rPr>
              <a:t>The Judicial Branch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3276600" cy="4114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Sandra Day-O’Connor was the first woman to serve on the Supreme Court.</a:t>
            </a:r>
          </a:p>
        </p:txBody>
      </p:sp>
      <p:pic>
        <p:nvPicPr>
          <p:cNvPr id="9220" name="Picture 5" descr="Sandra_Day_O_Connor_Supreme_Court_Just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5029200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  <a:solidFill>
            <a:schemeClr val="bg2"/>
          </a:solidFill>
          <a:ln w="88900" cmpd="dbl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 smtClean="0">
                <a:solidFill>
                  <a:schemeClr val="tx1"/>
                </a:solidFill>
                <a:latin typeface="Monotype Corsiva" pitchFamily="66" charset="0"/>
              </a:rPr>
              <a:t>The Judicial Branch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55626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Today, there are 3 woman serving on the Supreme Court.</a:t>
            </a:r>
          </a:p>
        </p:txBody>
      </p:sp>
      <p:pic>
        <p:nvPicPr>
          <p:cNvPr id="10244" name="Picture 5" descr="Ginsburg_Ruth_Bader_Just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18891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il_fi" descr="http://www.jackandjillpolitics.com/blog/wp-content/uploads/2009/08/sotomayor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89113"/>
            <a:ext cx="18192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l_fi" descr="http://3.bp.blogspot.com/_gNEIje54OUU/TLKPYwkPabI/AAAAAAAAAKg/GYbv58_fHe4/s1600/Elena+Kagan,+Associate+Justice+of+United+States+Supreme+Court,+U.S.+S.+Ct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39900"/>
            <a:ext cx="19050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381000" y="4419600"/>
            <a:ext cx="2057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Franklin Gothic Medium" pitchFamily="34" charset="0"/>
              </a:rPr>
              <a:t>Justice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Franklin Gothic Medium" pitchFamily="34" charset="0"/>
              </a:rPr>
              <a:t>Ruth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Franklin Gothic Medium" pitchFamily="34" charset="0"/>
              </a:rPr>
              <a:t>Bader Ginsburg</a:t>
            </a:r>
          </a:p>
        </p:txBody>
      </p:sp>
      <p:sp>
        <p:nvSpPr>
          <p:cNvPr id="10248" name="TextBox 2"/>
          <p:cNvSpPr txBox="1">
            <a:spLocks noChangeArrowheads="1"/>
          </p:cNvSpPr>
          <p:nvPr/>
        </p:nvSpPr>
        <p:spPr bwMode="auto">
          <a:xfrm>
            <a:off x="3200400" y="4419600"/>
            <a:ext cx="160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Franklin Gothic Medium" pitchFamily="34" charset="0"/>
              </a:rPr>
              <a:t>Justice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Franklin Gothic Medium" pitchFamily="34" charset="0"/>
              </a:rPr>
              <a:t>Sonia Sotomayor</a:t>
            </a:r>
          </a:p>
        </p:txBody>
      </p:sp>
      <p:sp>
        <p:nvSpPr>
          <p:cNvPr id="10249" name="TextBox 3"/>
          <p:cNvSpPr txBox="1">
            <a:spLocks noChangeArrowheads="1"/>
          </p:cNvSpPr>
          <p:nvPr/>
        </p:nvSpPr>
        <p:spPr bwMode="auto">
          <a:xfrm>
            <a:off x="6353175" y="4419600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Franklin Gothic Medium" pitchFamily="34" charset="0"/>
              </a:rPr>
              <a:t>Justice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Franklin Gothic Medium" pitchFamily="34" charset="0"/>
              </a:rPr>
              <a:t>Elena Kagan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14400"/>
          </a:xfrm>
          <a:solidFill>
            <a:srgbClr val="0033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  <a:latin typeface="Bookman Old Style" pitchFamily="18" charset="0"/>
              </a:rPr>
              <a:t>The Judicial Branch</a:t>
            </a: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5257800"/>
          </a:xfrm>
          <a:solidFill>
            <a:srgbClr val="A1D0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latin typeface="Franklin Gothic Medium" pitchFamily="34" charset="0"/>
              </a:rPr>
              <a:t>The Federal Court System has 91 DISTRICT COURTS, where most cases begin.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0099"/>
                </a:solidFill>
                <a:latin typeface="Franklin Gothic Medium" pitchFamily="34" charset="0"/>
              </a:rPr>
              <a:t>After being heard in a District Court, a case may go to a Federal APPELLATE COURT – there are 12 U.S. Appellate Courts in the USA.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CC0000"/>
                </a:solidFill>
                <a:latin typeface="Franklin Gothic Medium" pitchFamily="34" charset="0"/>
              </a:rPr>
              <a:t>If necessary, the case may move up to the U.S. Supreme Court.  This is the Highest Court in the Land.</a:t>
            </a:r>
          </a:p>
        </p:txBody>
      </p:sp>
    </p:spTree>
    <p:extLst>
      <p:ext uri="{BB962C8B-B14F-4D97-AF65-F5344CB8AC3E}">
        <p14:creationId xmlns:p14="http://schemas.microsoft.com/office/powerpoint/2010/main" val="3809177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14400"/>
          </a:xfrm>
          <a:solidFill>
            <a:srgbClr val="0033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  <a:latin typeface="Bookman Old Style" pitchFamily="18" charset="0"/>
              </a:rPr>
              <a:t>The Judicial Branch</a:t>
            </a:r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5257800"/>
          </a:xfrm>
          <a:solidFill>
            <a:srgbClr val="A1D0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mtClean="0">
                <a:latin typeface="Franklin Gothic Medium" pitchFamily="34" charset="0"/>
              </a:rPr>
              <a:t>States also have court systems based on the same model:  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altLang="en-US" smtClean="0">
                <a:latin typeface="Franklin Gothic Medium" pitchFamily="34" charset="0"/>
              </a:rPr>
              <a:t>Circuit courts; 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altLang="en-US" smtClean="0">
                <a:latin typeface="Franklin Gothic Medium" pitchFamily="34" charset="0"/>
              </a:rPr>
              <a:t>Appellate Courts; and a 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altLang="en-US" smtClean="0">
                <a:latin typeface="Franklin Gothic Medium" pitchFamily="34" charset="0"/>
              </a:rPr>
              <a:t>State Supreme Court. 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mtClean="0">
                <a:solidFill>
                  <a:srgbClr val="CC0000"/>
                </a:solidFill>
                <a:latin typeface="Franklin Gothic Medium" pitchFamily="34" charset="0"/>
              </a:rPr>
              <a:t>Cases that have been heard by a State Supreme Court may also move up to the U.S. Supreme Court.</a:t>
            </a:r>
          </a:p>
        </p:txBody>
      </p:sp>
    </p:spTree>
    <p:extLst>
      <p:ext uri="{BB962C8B-B14F-4D97-AF65-F5344CB8AC3E}">
        <p14:creationId xmlns:p14="http://schemas.microsoft.com/office/powerpoint/2010/main" val="2811186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  <a:solidFill>
            <a:schemeClr val="bg2"/>
          </a:solidFill>
          <a:ln w="88900" cmpd="dbl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 smtClean="0">
                <a:solidFill>
                  <a:schemeClr val="tx1"/>
                </a:solidFill>
                <a:latin typeface="Monotype Corsiva" pitchFamily="66" charset="0"/>
              </a:rPr>
              <a:t>The Judicial Branch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The U.S. Federal Court System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667000" y="2209800"/>
            <a:ext cx="3733800" cy="609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743200" y="2286000"/>
            <a:ext cx="358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U.S. Supreme Court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447800" y="3124200"/>
            <a:ext cx="6096000" cy="838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752600" y="3200400"/>
            <a:ext cx="556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12 Appellate Courts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09600" y="4419600"/>
            <a:ext cx="8077200" cy="2057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600200" y="4953000"/>
            <a:ext cx="594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Franklin Gothic Medium" pitchFamily="34" charset="0"/>
              </a:rPr>
              <a:t>91 Federal District Courts</a:t>
            </a: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3505200" y="3810000"/>
            <a:ext cx="838200" cy="8382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4648200" y="2819400"/>
            <a:ext cx="304800" cy="457200"/>
          </a:xfrm>
          <a:prstGeom prst="upArrow">
            <a:avLst>
              <a:gd name="adj1" fmla="val 50000"/>
              <a:gd name="adj2" fmla="val 37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6" grpId="0" animBg="1"/>
      <p:bldP spid="102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14400"/>
          </a:xfrm>
          <a:solidFill>
            <a:srgbClr val="0033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  <a:latin typeface="Bookman Old Style" pitchFamily="18" charset="0"/>
              </a:rPr>
              <a:t>The Judicial Branch</a:t>
            </a:r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19800"/>
            <a:ext cx="8534400" cy="533400"/>
          </a:xfrm>
          <a:solidFill>
            <a:srgbClr val="A1D0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latin typeface="Franklin Gothic Medium" pitchFamily="34" charset="0"/>
              </a:rPr>
              <a:t>The U.S. Supreme Court hears many types of cases.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133600" y="1371600"/>
            <a:ext cx="4724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Franklin Gothic Medium" pitchFamily="34" charset="0"/>
              </a:rPr>
              <a:t>The U.S. Supreme Court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04800" y="3124200"/>
            <a:ext cx="4419600" cy="685800"/>
          </a:xfrm>
          <a:prstGeom prst="rect">
            <a:avLst/>
          </a:prstGeom>
          <a:solidFill>
            <a:srgbClr val="FF474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Franklin Gothic Medium" pitchFamily="34" charset="0"/>
              </a:rPr>
              <a:t>Federal Appellate Courts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04800" y="4419600"/>
            <a:ext cx="4419600" cy="762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Franklin Gothic Medium" pitchFamily="34" charset="0"/>
              </a:rPr>
              <a:t>Federal District Courts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2362200" y="2133600"/>
            <a:ext cx="0" cy="914400"/>
          </a:xfrm>
          <a:prstGeom prst="line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2362200" y="38862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6172200" y="2286000"/>
            <a:ext cx="2743200" cy="914400"/>
          </a:xfrm>
          <a:prstGeom prst="ellipse">
            <a:avLst/>
          </a:prstGeom>
          <a:solidFill>
            <a:srgbClr val="FFEB9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Franklin Gothic Medium" pitchFamily="34" charset="0"/>
              </a:rPr>
              <a:t>State vs. State</a:t>
            </a: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5715000" y="3352800"/>
            <a:ext cx="3048000" cy="914400"/>
          </a:xfrm>
          <a:prstGeom prst="ellipse">
            <a:avLst/>
          </a:prstGeom>
          <a:solidFill>
            <a:srgbClr val="FFDA3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Franklin Gothic Medium" pitchFamily="34" charset="0"/>
              </a:rPr>
              <a:t>Cases involving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Franklin Gothic Medium" pitchFamily="34" charset="0"/>
              </a:rPr>
              <a:t>The military</a:t>
            </a:r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5105400" y="4495800"/>
            <a:ext cx="3657600" cy="1371600"/>
          </a:xfrm>
          <a:prstGeom prst="ellipse">
            <a:avLst/>
          </a:prstGeom>
          <a:solidFill>
            <a:srgbClr val="F4C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Franklin Gothic Medium" pitchFamily="34" charset="0"/>
              </a:rPr>
              <a:t>Cases involving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Franklin Gothic Medium" pitchFamily="34" charset="0"/>
              </a:rPr>
              <a:t>U.S. Constitution</a:t>
            </a: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V="1">
            <a:off x="5486400" y="2057400"/>
            <a:ext cx="0" cy="2743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V="1">
            <a:off x="6019800" y="2133600"/>
            <a:ext cx="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V="1">
            <a:off x="6477000" y="20574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0" y="1295400"/>
            <a:ext cx="1752600" cy="1447800"/>
          </a:xfrm>
          <a:prstGeom prst="hexagon">
            <a:avLst>
              <a:gd name="adj" fmla="val 30263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State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Supreme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Courts</a:t>
            </a: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1447800" y="16764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94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14400"/>
          </a:xfrm>
          <a:solidFill>
            <a:srgbClr val="0033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  <a:latin typeface="Bookman Old Style" pitchFamily="18" charset="0"/>
              </a:rPr>
              <a:t>The Judicial Branch</a:t>
            </a:r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5257800"/>
          </a:xfrm>
          <a:solidFill>
            <a:srgbClr val="A1D0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</a:rPr>
              <a:t>Only 5 Justices (a majority) need to agree on a case that is being heard.</a:t>
            </a:r>
          </a:p>
          <a:p>
            <a:pPr eaLnBrk="1" hangingPunct="1"/>
            <a:r>
              <a:rPr lang="en-US" altLang="en-US" smtClean="0">
                <a:latin typeface="Franklin Gothic Medium" pitchFamily="34" charset="0"/>
              </a:rPr>
              <a:t>Once a decision is made, the majority side writes an official statement called a </a:t>
            </a:r>
            <a:r>
              <a:rPr lang="en-US" altLang="en-US" b="1" i="1" smtClean="0">
                <a:solidFill>
                  <a:srgbClr val="CC0000"/>
                </a:solidFill>
                <a:latin typeface="Bookman Old Style" pitchFamily="18" charset="0"/>
              </a:rPr>
              <a:t>Ruling </a:t>
            </a:r>
            <a:r>
              <a:rPr lang="en-US" altLang="en-US" smtClean="0">
                <a:latin typeface="Franklin Gothic Medium" pitchFamily="34" charset="0"/>
              </a:rPr>
              <a:t>or </a:t>
            </a:r>
            <a:r>
              <a:rPr lang="en-US" altLang="en-US" b="1" i="1" smtClean="0">
                <a:solidFill>
                  <a:srgbClr val="CC0000"/>
                </a:solidFill>
                <a:latin typeface="Bookman Old Style" pitchFamily="18" charset="0"/>
              </a:rPr>
              <a:t>Decision</a:t>
            </a:r>
            <a:r>
              <a:rPr lang="en-US" altLang="en-US" b="1" i="1" smtClean="0">
                <a:latin typeface="Bookman Old Style" pitchFamily="18" charset="0"/>
              </a:rPr>
              <a:t>.</a:t>
            </a:r>
          </a:p>
          <a:p>
            <a:pPr eaLnBrk="1" hangingPunct="1"/>
            <a:r>
              <a:rPr lang="en-US" altLang="en-US" smtClean="0">
                <a:latin typeface="Franklin Gothic Medium" pitchFamily="34" charset="0"/>
              </a:rPr>
              <a:t>Those Justices who voted in the minority also write a statement called the </a:t>
            </a:r>
            <a:r>
              <a:rPr lang="en-US" altLang="en-US" b="1" i="1" smtClean="0">
                <a:solidFill>
                  <a:srgbClr val="CC0000"/>
                </a:solidFill>
                <a:latin typeface="Bookman Old Style" pitchFamily="18" charset="0"/>
              </a:rPr>
              <a:t>Dissenting Opinion</a:t>
            </a:r>
            <a:r>
              <a:rPr lang="en-US" altLang="en-US" b="1" i="1" smtClean="0">
                <a:latin typeface="Bookman Old Style" pitchFamily="18" charset="0"/>
              </a:rPr>
              <a:t>.</a:t>
            </a:r>
            <a:endParaRPr lang="en-US" altLang="en-US" smtClean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08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  <a:solidFill>
            <a:schemeClr val="bg2"/>
          </a:solidFill>
          <a:ln w="88900" cmpd="dbl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 smtClean="0">
                <a:solidFill>
                  <a:schemeClr val="tx1"/>
                </a:solidFill>
                <a:latin typeface="Monotype Corsiva" pitchFamily="66" charset="0"/>
              </a:rPr>
              <a:t>The Judicial Branch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dirty="0" smtClean="0">
                <a:solidFill>
                  <a:srgbClr val="FFCC00"/>
                </a:solidFill>
                <a:latin typeface="Franklin Gothic Medium" pitchFamily="34" charset="0"/>
              </a:rPr>
              <a:t>Federal courts and the U.S. Supreme Court hear cases involving …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altLang="en-US" dirty="0" smtClean="0">
                <a:solidFill>
                  <a:schemeClr val="bg1"/>
                </a:solidFill>
                <a:latin typeface="Franklin Gothic Medium" pitchFamily="34" charset="0"/>
              </a:rPr>
              <a:t>… the Constitution;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altLang="en-US" dirty="0" smtClean="0">
                <a:solidFill>
                  <a:schemeClr val="bg1"/>
                </a:solidFill>
                <a:latin typeface="Franklin Gothic Medium" pitchFamily="34" charset="0"/>
              </a:rPr>
              <a:t>… Federal laws;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altLang="en-US" dirty="0" smtClean="0">
                <a:solidFill>
                  <a:schemeClr val="bg1"/>
                </a:solidFill>
                <a:latin typeface="Franklin Gothic Medium" pitchFamily="34" charset="0"/>
              </a:rPr>
              <a:t>… treaties;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altLang="en-US" dirty="0" smtClean="0">
                <a:solidFill>
                  <a:schemeClr val="bg1"/>
                </a:solidFill>
                <a:latin typeface="Franklin Gothic Medium" pitchFamily="34" charset="0"/>
              </a:rPr>
              <a:t>… laws governing 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  <a:solidFill>
            <a:schemeClr val="bg2"/>
          </a:solidFill>
          <a:ln w="88900" cmpd="dbl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 smtClean="0">
                <a:solidFill>
                  <a:schemeClr val="tx1"/>
                </a:solidFill>
                <a:latin typeface="Monotype Corsiva" pitchFamily="66" charset="0"/>
              </a:rPr>
              <a:t>The Judicial Branch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dirty="0" smtClean="0">
                <a:solidFill>
                  <a:srgbClr val="FFCC00"/>
                </a:solidFill>
                <a:latin typeface="Franklin Gothic Medium" pitchFamily="34" charset="0"/>
              </a:rPr>
              <a:t>The courts may also hear cases coming from the people concerning …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altLang="en-US" dirty="0" smtClean="0">
                <a:solidFill>
                  <a:schemeClr val="bg1"/>
                </a:solidFill>
                <a:latin typeface="Franklin Gothic Medium" pitchFamily="34" charset="0"/>
              </a:rPr>
              <a:t>… the U.S. government;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altLang="en-US" dirty="0" smtClean="0">
                <a:solidFill>
                  <a:schemeClr val="bg1"/>
                </a:solidFill>
                <a:latin typeface="Franklin Gothic Medium" pitchFamily="34" charset="0"/>
              </a:rPr>
              <a:t>… two or more state governments;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altLang="en-US" dirty="0" smtClean="0">
                <a:solidFill>
                  <a:schemeClr val="bg1"/>
                </a:solidFill>
                <a:latin typeface="Franklin Gothic Medium" pitchFamily="34" charset="0"/>
              </a:rPr>
              <a:t>… citizens of different states;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altLang="en-US" dirty="0" smtClean="0">
                <a:solidFill>
                  <a:schemeClr val="bg1"/>
                </a:solidFill>
                <a:latin typeface="Franklin Gothic Medium" pitchFamily="34" charset="0"/>
              </a:rPr>
              <a:t>… a state or its citizens versus a foreign country or a foreign citizen.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85800"/>
          </a:xfrm>
          <a:solidFill>
            <a:srgbClr val="0033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  <a:latin typeface="Bookman Old Style" pitchFamily="18" charset="0"/>
              </a:rPr>
              <a:t>The Judicial Branch</a:t>
            </a:r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534400" cy="1371600"/>
          </a:xfrm>
          <a:solidFill>
            <a:srgbClr val="A1D0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latin typeface="Franklin Gothic Medium" pitchFamily="34" charset="0"/>
              </a:rPr>
              <a:t>Article 3 of the U.S. Constitution establishes a court system led by the U.S. Supreme Court in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18917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  <a:solidFill>
            <a:schemeClr val="bg2"/>
          </a:solidFill>
          <a:ln w="88900" cmpd="dbl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 smtClean="0">
                <a:solidFill>
                  <a:schemeClr val="tx1"/>
                </a:solidFill>
                <a:latin typeface="Monotype Corsiva" pitchFamily="66" charset="0"/>
              </a:rPr>
              <a:t>The Judicial Branch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3962400" cy="4114800"/>
          </a:xfrm>
        </p:spPr>
        <p:txBody>
          <a:bodyPr/>
          <a:lstStyle/>
          <a:p>
            <a:pPr marL="609600" indent="-609600" eaLnBrk="1" hangingPunct="1"/>
            <a:r>
              <a:rPr lang="en-US" altLang="en-US" smtClean="0">
                <a:solidFill>
                  <a:srgbClr val="FFCC00"/>
                </a:solidFill>
                <a:latin typeface="Franklin Gothic Medium" pitchFamily="34" charset="0"/>
              </a:rPr>
              <a:t>Writ of Certiorari</a:t>
            </a:r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 … a formal request to the Supreme Court to hear a case.</a:t>
            </a:r>
          </a:p>
        </p:txBody>
      </p:sp>
      <p:pic>
        <p:nvPicPr>
          <p:cNvPr id="14340" name="Picture 5" descr="scales-of-just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600200"/>
            <a:ext cx="2706688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  <a:solidFill>
            <a:schemeClr val="bg2"/>
          </a:solidFill>
          <a:ln w="88900" cmpd="dbl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 smtClean="0">
                <a:solidFill>
                  <a:schemeClr val="tx1"/>
                </a:solidFill>
                <a:latin typeface="Monotype Corsiva" pitchFamily="66" charset="0"/>
              </a:rPr>
              <a:t>The Judicial Branch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1981200"/>
            <a:ext cx="4038600" cy="4114800"/>
          </a:xfrm>
        </p:spPr>
        <p:txBody>
          <a:bodyPr/>
          <a:lstStyle/>
          <a:p>
            <a:pPr marL="609600" indent="-609600" eaLnBrk="1" hangingPunct="1"/>
            <a:r>
              <a:rPr lang="en-US" altLang="en-US" smtClean="0">
                <a:solidFill>
                  <a:srgbClr val="FFCC00"/>
                </a:solidFill>
                <a:latin typeface="Franklin Gothic Medium" pitchFamily="34" charset="0"/>
              </a:rPr>
              <a:t>Judicial Review</a:t>
            </a:r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 … that special power of the Supreme Court to study a law and declare it “unconstitutional.”</a:t>
            </a:r>
          </a:p>
        </p:txBody>
      </p:sp>
      <p:pic>
        <p:nvPicPr>
          <p:cNvPr id="15364" name="Picture 5" descr="CourtG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79107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14400"/>
          </a:xfrm>
          <a:solidFill>
            <a:srgbClr val="0033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Bookman Old Style" pitchFamily="18" charset="0"/>
              </a:rPr>
              <a:t>Original Jurisdiction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4648200" cy="5257800"/>
          </a:xfrm>
          <a:solidFill>
            <a:srgbClr val="A1D0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b="1" i="1" dirty="0" smtClean="0">
                <a:solidFill>
                  <a:schemeClr val="bg1"/>
                </a:solidFill>
              </a:rPr>
              <a:t>Original Jurisdiction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latin typeface="Franklin Gothic Medium" pitchFamily="34" charset="0"/>
              </a:rPr>
              <a:t>is WHERE a case is heard for the first time.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Franklin Gothic Medium" pitchFamily="34" charset="0"/>
              </a:rPr>
              <a:t>Only courts with Original Jurisdiction have the right to hear a case first.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Franklin Gothic Medium" pitchFamily="34" charset="0"/>
              </a:rPr>
              <a:t>The U.S. Supreme Court has limited types of cases that fall under </a:t>
            </a:r>
            <a:r>
              <a:rPr lang="en-US" altLang="en-US" sz="2800" b="1" i="1" dirty="0" smtClean="0">
                <a:solidFill>
                  <a:schemeClr val="bg1"/>
                </a:solidFill>
                <a:latin typeface="Bookman Old Style" pitchFamily="18" charset="0"/>
              </a:rPr>
              <a:t>Original Jurisdiction.</a:t>
            </a:r>
            <a:endParaRPr lang="en-US" alt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810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3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371600"/>
          </a:xfrm>
          <a:solidFill>
            <a:srgbClr val="0033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Bookman Old Style" pitchFamily="18" charset="0"/>
              </a:rPr>
              <a:t>Types of Cases (Original Jurisdiction) – U.S. Supreme Court</a:t>
            </a:r>
            <a:endParaRPr lang="en-US" altLang="en-US" sz="36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458200" cy="4724400"/>
          </a:xfrm>
          <a:solidFill>
            <a:srgbClr val="A1D0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vert="horz">
            <a:normAutofit lnSpcReduction="10000"/>
          </a:bodyPr>
          <a:lstStyle/>
          <a:p>
            <a:r>
              <a:rPr lang="en-US" altLang="en-US" b="1" i="1">
                <a:solidFill>
                  <a:schemeClr val="bg1"/>
                </a:solidFill>
                <a:latin typeface="Bookman Old Style" pitchFamily="18" charset="0"/>
              </a:rPr>
              <a:t>Cases involving…</a:t>
            </a:r>
          </a:p>
          <a:p>
            <a:r>
              <a:rPr lang="en-US" altLang="en-US" b="1" i="1">
                <a:solidFill>
                  <a:schemeClr val="bg1"/>
                </a:solidFill>
                <a:latin typeface="Bookman Old Style" pitchFamily="18" charset="0"/>
              </a:rPr>
              <a:t>…The U.S. Constitution</a:t>
            </a:r>
          </a:p>
          <a:p>
            <a:r>
              <a:rPr lang="en-US" altLang="en-US" b="1" i="1">
                <a:solidFill>
                  <a:schemeClr val="bg1"/>
                </a:solidFill>
                <a:latin typeface="Bookman Old Style" pitchFamily="18" charset="0"/>
              </a:rPr>
              <a:t>…Federal Laws</a:t>
            </a:r>
          </a:p>
          <a:p>
            <a:r>
              <a:rPr lang="en-US" altLang="en-US" b="1" i="1">
                <a:solidFill>
                  <a:schemeClr val="bg1"/>
                </a:solidFill>
                <a:latin typeface="Bookman Old Style" pitchFamily="18" charset="0"/>
              </a:rPr>
              <a:t>…Treaties</a:t>
            </a:r>
          </a:p>
          <a:p>
            <a:r>
              <a:rPr lang="en-US" altLang="en-US" b="1" i="1">
                <a:solidFill>
                  <a:schemeClr val="bg1"/>
                </a:solidFill>
                <a:latin typeface="Bookman Old Style" pitchFamily="18" charset="0"/>
              </a:rPr>
              <a:t>…Laws governing ships</a:t>
            </a:r>
          </a:p>
          <a:p>
            <a:r>
              <a:rPr lang="en-US" altLang="en-US" b="1" i="1">
                <a:solidFill>
                  <a:schemeClr val="bg1"/>
                </a:solidFill>
                <a:latin typeface="Bookman Old Style" pitchFamily="18" charset="0"/>
              </a:rPr>
              <a:t>…The U.S. Government</a:t>
            </a:r>
          </a:p>
          <a:p>
            <a:r>
              <a:rPr lang="en-US" altLang="en-US" b="1" i="1">
                <a:solidFill>
                  <a:schemeClr val="bg1"/>
                </a:solidFill>
                <a:latin typeface="Bookman Old Style" pitchFamily="18" charset="0"/>
              </a:rPr>
              <a:t>…Citizens from different states</a:t>
            </a:r>
          </a:p>
          <a:p>
            <a:r>
              <a:rPr lang="en-US" altLang="en-US" b="1" i="1">
                <a:solidFill>
                  <a:schemeClr val="bg1"/>
                </a:solidFill>
                <a:latin typeface="Bookman Old Style" pitchFamily="18" charset="0"/>
              </a:rPr>
              <a:t>…State vs. State</a:t>
            </a:r>
          </a:p>
          <a:p>
            <a:r>
              <a:rPr lang="en-US" altLang="en-US" b="1" i="1">
                <a:solidFill>
                  <a:schemeClr val="bg1"/>
                </a:solidFill>
                <a:latin typeface="Bookman Old Style" pitchFamily="18" charset="0"/>
              </a:rPr>
              <a:t>…A state or its citizens vs. a foreign nation</a:t>
            </a:r>
          </a:p>
        </p:txBody>
      </p:sp>
    </p:spTree>
    <p:extLst>
      <p:ext uri="{BB962C8B-B14F-4D97-AF65-F5344CB8AC3E}">
        <p14:creationId xmlns:p14="http://schemas.microsoft.com/office/powerpoint/2010/main" val="15574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14400"/>
          </a:xfrm>
          <a:solidFill>
            <a:srgbClr val="0033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Bookman Old Style" pitchFamily="18" charset="0"/>
              </a:rPr>
              <a:t>Treason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5257800"/>
          </a:xfrm>
          <a:solidFill>
            <a:srgbClr val="A1D0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i="1" dirty="0" smtClean="0">
                <a:solidFill>
                  <a:schemeClr val="bg1"/>
                </a:solidFill>
                <a:latin typeface="Bookman Old Style" pitchFamily="18" charset="0"/>
              </a:rPr>
              <a:t>Treason</a:t>
            </a:r>
            <a:r>
              <a:rPr lang="en-US" altLang="en-US" dirty="0" smtClean="0">
                <a:solidFill>
                  <a:schemeClr val="bg1"/>
                </a:solidFill>
                <a:latin typeface="Franklin Gothic Medium" pitchFamily="34" charset="0"/>
              </a:rPr>
              <a:t> is the act of a U.S. citizen carrying on war against the United States and giving help to a nation’s enemies.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Franklin Gothic Medium" pitchFamily="34" charset="0"/>
              </a:rPr>
              <a:t>To be convicted of </a:t>
            </a:r>
            <a:r>
              <a:rPr lang="en-US" altLang="en-US" b="1" i="1" dirty="0" smtClean="0">
                <a:solidFill>
                  <a:schemeClr val="bg1"/>
                </a:solidFill>
                <a:latin typeface="Bookman Old Style" pitchFamily="18" charset="0"/>
              </a:rPr>
              <a:t>Treason </a:t>
            </a:r>
            <a:r>
              <a:rPr lang="en-US" altLang="en-US" u="sng" dirty="0" smtClean="0">
                <a:solidFill>
                  <a:schemeClr val="bg1"/>
                </a:solidFill>
                <a:latin typeface="Franklin Gothic Medium" pitchFamily="34" charset="0"/>
              </a:rPr>
              <a:t>two witnesses</a:t>
            </a:r>
            <a:r>
              <a:rPr lang="en-US" altLang="en-US" dirty="0" smtClean="0">
                <a:solidFill>
                  <a:schemeClr val="bg1"/>
                </a:solidFill>
                <a:latin typeface="Franklin Gothic Medium" pitchFamily="34" charset="0"/>
              </a:rPr>
              <a:t> must attest to the same story, and/or the accused must make a </a:t>
            </a:r>
            <a:r>
              <a:rPr lang="en-US" altLang="en-US" u="sng" dirty="0" smtClean="0">
                <a:solidFill>
                  <a:schemeClr val="bg1"/>
                </a:solidFill>
                <a:latin typeface="Franklin Gothic Medium" pitchFamily="34" charset="0"/>
              </a:rPr>
              <a:t>confession</a:t>
            </a:r>
            <a:r>
              <a:rPr lang="en-US" altLang="en-US" dirty="0" smtClean="0">
                <a:solidFill>
                  <a:schemeClr val="bg1"/>
                </a:solidFill>
                <a:latin typeface="Franklin Gothic Medium" pitchFamily="34" charset="0"/>
              </a:rPr>
              <a:t> in a courtroom.</a:t>
            </a:r>
          </a:p>
          <a:p>
            <a:pPr eaLnBrk="1" hangingPunct="1">
              <a:buFontTx/>
              <a:buNone/>
            </a:pPr>
            <a:endParaRPr lang="en-US" altLang="en-US" b="1" i="1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828800"/>
          </a:xfrm>
          <a:solidFill>
            <a:schemeClr val="bg2"/>
          </a:solidFill>
          <a:ln w="889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smtClean="0">
                <a:solidFill>
                  <a:schemeClr val="tx1"/>
                </a:solidFill>
                <a:latin typeface="Monotype Corsiva" pitchFamily="66" charset="0"/>
              </a:rPr>
              <a:t>Checks and Balances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7924800" cy="4572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The Supreme Court can affect:</a:t>
            </a:r>
          </a:p>
          <a:p>
            <a:pPr marL="1009650" lvl="1" indent="-609600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The Executive branch by:</a:t>
            </a:r>
          </a:p>
          <a:p>
            <a:pPr marL="1409700" lvl="2" indent="-609600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Creating court orders that require some action by the President or Congress in order to enforce or remove an existing law.</a:t>
            </a:r>
          </a:p>
          <a:p>
            <a:pPr marL="1409700" lvl="2" indent="-609600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Having the Chief Justice Act as the judge during an impeachment trial.</a:t>
            </a:r>
          </a:p>
          <a:p>
            <a:pPr marL="1009650" lvl="1" indent="-609600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The Legislative Branch by:</a:t>
            </a:r>
          </a:p>
          <a:p>
            <a:pPr marL="1409700" lvl="2" indent="-609600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Declaring laws to be unconstitutional and therefore unenforceable.  </a:t>
            </a:r>
          </a:p>
          <a:p>
            <a:pPr marL="1009650" lvl="1" indent="-609600" eaLnBrk="1" hangingPunct="1">
              <a:lnSpc>
                <a:spcPct val="90000"/>
              </a:lnSpc>
            </a:pPr>
            <a:endParaRPr lang="en-US" altLang="en-US" smtClean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828800"/>
          </a:xfrm>
          <a:solidFill>
            <a:schemeClr val="bg2"/>
          </a:solidFill>
          <a:ln w="889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smtClean="0">
                <a:solidFill>
                  <a:schemeClr val="tx1"/>
                </a:solidFill>
                <a:latin typeface="Monotype Corsiva" pitchFamily="66" charset="0"/>
              </a:rPr>
              <a:t>Checks and Balances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7924800" cy="4572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The Supreme Court can be affected:</a:t>
            </a:r>
          </a:p>
          <a:p>
            <a:pPr marL="1009650" lvl="1" indent="-609600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By the Executive branch:</a:t>
            </a:r>
          </a:p>
          <a:p>
            <a:pPr marL="1409700" lvl="2" indent="-609600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The President appoints Justices, and can influence the court by doing so.</a:t>
            </a:r>
          </a:p>
          <a:p>
            <a:pPr marL="1009650" lvl="1" indent="-609600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By the Legislative Branch:</a:t>
            </a:r>
          </a:p>
          <a:p>
            <a:pPr marL="1409700" lvl="2" indent="-609600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Justices must be confirmed by the Senate before their appointment by the president is final.</a:t>
            </a:r>
          </a:p>
          <a:p>
            <a:pPr marL="1009650" lvl="1" indent="-609600" eaLnBrk="1" hangingPunct="1">
              <a:lnSpc>
                <a:spcPct val="90000"/>
              </a:lnSpc>
            </a:pPr>
            <a:endParaRPr lang="en-US" altLang="en-US" smtClean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828800"/>
          </a:xfrm>
          <a:solidFill>
            <a:schemeClr val="bg2"/>
          </a:solidFill>
          <a:ln w="88900" cmpd="dbl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 smtClean="0">
                <a:solidFill>
                  <a:schemeClr val="tx1"/>
                </a:solidFill>
                <a:latin typeface="Monotype Corsiva" pitchFamily="66" charset="0"/>
              </a:rPr>
              <a:t>The Judicial Branch-Key Terms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7924800" cy="4572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Appeal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Defendant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Plaintiff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Grand jury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Indictment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Original jurisdiction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perjury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verdict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229600" cy="1828800"/>
          </a:xfrm>
          <a:solidFill>
            <a:schemeClr val="bg2"/>
          </a:solidFill>
          <a:ln w="88900" cmpd="dbl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 smtClean="0">
                <a:solidFill>
                  <a:schemeClr val="tx1"/>
                </a:solidFill>
                <a:latin typeface="Monotype Corsiva" pitchFamily="66" charset="0"/>
              </a:rPr>
              <a:t>The Judicial Branch-Key Court Cases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0"/>
            <a:ext cx="7924800" cy="4572000"/>
          </a:xfrm>
        </p:spPr>
        <p:txBody>
          <a:bodyPr/>
          <a:lstStyle/>
          <a:p>
            <a:pPr marL="609600" indent="-609600" eaLnBrk="1" hangingPunct="1"/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Plessy v Ferguson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	-Summary</a:t>
            </a:r>
          </a:p>
          <a:p>
            <a:pPr marL="609600" indent="-609600" eaLnBrk="1" hangingPunct="1"/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Brown v Board of Education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	-Summary</a:t>
            </a:r>
          </a:p>
          <a:p>
            <a:pPr marL="609600" indent="-609600" eaLnBrk="1" hangingPunct="1"/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Roe v Wade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	-Summary</a:t>
            </a:r>
          </a:p>
          <a:p>
            <a:pPr marL="609600" indent="-609600" eaLnBrk="1" hangingPunct="1">
              <a:buFontTx/>
              <a:buNone/>
            </a:pPr>
            <a:endParaRPr lang="en-US" altLang="en-US" smtClean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  <a:solidFill>
            <a:schemeClr val="bg2"/>
          </a:solidFill>
          <a:ln w="88900" cmpd="dbl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 smtClean="0">
                <a:solidFill>
                  <a:schemeClr val="tx1"/>
                </a:solidFill>
                <a:latin typeface="Monotype Corsiva" pitchFamily="66" charset="0"/>
              </a:rPr>
              <a:t>The Judicial Branch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352925" y="1390650"/>
            <a:ext cx="4648200" cy="5105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Franklin Gothic Medium" pitchFamily="34" charset="0"/>
              </a:rPr>
              <a:t>JOB:  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  <a:latin typeface="Franklin Gothic Medium" pitchFamily="34" charset="0"/>
              </a:rPr>
              <a:t>To interpret, or explain, the laws.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  <a:latin typeface="Franklin Gothic Medium" pitchFamily="34" charset="0"/>
              </a:rPr>
              <a:t>To determine if laws are fair or legal.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  <a:latin typeface="Franklin Gothic Medium" pitchFamily="34" charset="0"/>
              </a:rPr>
              <a:t>To determine if there is evidence that a law was broken.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Franklin Gothic Medium" pitchFamily="34" charset="0"/>
              </a:rPr>
              <a:t>Nine Justices serve: 8 Associate Justices and 1 Chief Justice.</a:t>
            </a:r>
          </a:p>
          <a:p>
            <a:pPr eaLnBrk="1" hangingPunct="1"/>
            <a:endParaRPr lang="en-US" altLang="en-US" dirty="0" smtClean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0" y="2954338"/>
            <a:ext cx="9144000" cy="946150"/>
            <a:chOff x="0" y="43"/>
            <a:chExt cx="5760" cy="596"/>
          </a:xfrm>
        </p:grpSpPr>
        <p:sp>
          <p:nvSpPr>
            <p:cNvPr id="3078" name="Rectangle 4"/>
            <p:cNvSpPr>
              <a:spLocks noChangeArrowheads="1"/>
            </p:cNvSpPr>
            <p:nvPr/>
          </p:nvSpPr>
          <p:spPr bwMode="auto">
            <a:xfrm>
              <a:off x="0" y="43"/>
              <a:ext cx="576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9" name="Rectangle 5"/>
            <p:cNvSpPr>
              <a:spLocks noChangeArrowheads="1"/>
            </p:cNvSpPr>
            <p:nvPr/>
          </p:nvSpPr>
          <p:spPr bwMode="auto">
            <a:xfrm>
              <a:off x="0" y="43"/>
              <a:ext cx="576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hlinkClick r:id="rId2"/>
                </a:rPr>
                <a:t>  </a:t>
              </a:r>
              <a:r>
                <a:rPr lang="en-US" altLang="en-US" sz="5600"/>
                <a:t> </a:t>
              </a:r>
              <a:r>
                <a:rPr lang="en-US" altLang="en-US" sz="1100"/>
                <a:t>                                 </a:t>
              </a:r>
            </a:p>
          </p:txBody>
        </p:sp>
      </p:grpSp>
      <p:pic>
        <p:nvPicPr>
          <p:cNvPr id="3077" name="Picture 9" descr="sc_cham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1576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  <a:solidFill>
            <a:schemeClr val="bg2"/>
          </a:solidFill>
          <a:ln w="88900" cmpd="dbl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 smtClean="0">
                <a:solidFill>
                  <a:schemeClr val="tx1"/>
                </a:solidFill>
                <a:latin typeface="Monotype Corsiva" pitchFamily="66" charset="0"/>
              </a:rPr>
              <a:t>The Judicial Branch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-228600" y="1635125"/>
            <a:ext cx="4648200" cy="449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Franklin Gothic Medium" pitchFamily="34" charset="0"/>
              </a:rPr>
              <a:t>Each Justice is appointed by the President and approved by the Senate.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Franklin Gothic Medium" pitchFamily="34" charset="0"/>
              </a:rPr>
              <a:t>Justices serve for life, or until they retire</a:t>
            </a:r>
            <a:r>
              <a:rPr lang="en-US" altLang="en-US" dirty="0" smtClean="0">
                <a:solidFill>
                  <a:schemeClr val="bg1"/>
                </a:solidFill>
                <a:latin typeface="Franklin Gothic Medium" pitchFamily="34" charset="0"/>
              </a:rPr>
              <a:t>.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  <a:latin typeface="Franklin Gothic Medium" pitchFamily="34" charset="0"/>
              </a:rPr>
              <a:t>Only death, voluntary retirement, or impeachment for gross misconduct can remove a Justice.</a:t>
            </a:r>
            <a:endParaRPr lang="en-US" altLang="en-US" dirty="0" smtClean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4100" name="Picture 7" descr="The Supreme Court class photo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35125"/>
            <a:ext cx="4572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14400"/>
          </a:xfrm>
          <a:solidFill>
            <a:srgbClr val="0033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  <a:latin typeface="Bookman Old Style" pitchFamily="18" charset="0"/>
              </a:rPr>
              <a:t>The Supreme Court Justices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5181600"/>
            <a:ext cx="8534400" cy="1371600"/>
          </a:xfrm>
          <a:solidFill>
            <a:srgbClr val="A1D0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Justices are appointed by the President and must be approved by the senate.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04800" y="3657600"/>
            <a:ext cx="1752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Franklin Gothic Medium" pitchFamily="34" charset="0"/>
              </a:rPr>
              <a:t>Chief Justice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Franklin Gothic Medium" pitchFamily="34" charset="0"/>
              </a:rPr>
              <a:t>John Roberts</a:t>
            </a:r>
          </a:p>
        </p:txBody>
      </p:sp>
      <p:pic>
        <p:nvPicPr>
          <p:cNvPr id="6149" name="Picture 6" descr="Justice Anthony Kenne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1771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2438400" y="3657600"/>
            <a:ext cx="1752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Franklin Gothic Medium" pitchFamily="34" charset="0"/>
              </a:rPr>
              <a:t>Justice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Franklin Gothic Medium" pitchFamily="34" charset="0"/>
              </a:rPr>
              <a:t>Anthony Kennedy</a:t>
            </a:r>
          </a:p>
        </p:txBody>
      </p:sp>
      <p:pic>
        <p:nvPicPr>
          <p:cNvPr id="6151" name="Picture 8" descr="Justice Antonin Sc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18970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4572000" y="3657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Franklin Gothic Medium" pitchFamily="34" charset="0"/>
              </a:rPr>
              <a:t>Justice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Franklin Gothic Medium" pitchFamily="34" charset="0"/>
              </a:rPr>
              <a:t>Antonin Scalia</a:t>
            </a:r>
          </a:p>
        </p:txBody>
      </p:sp>
      <p:pic>
        <p:nvPicPr>
          <p:cNvPr id="6153" name="Picture 10" descr="Justice Clarence Thom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20240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6705600" y="3657600"/>
            <a:ext cx="213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Franklin Gothic Medium" pitchFamily="34" charset="0"/>
              </a:rPr>
              <a:t>Justice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Franklin Gothic Medium" pitchFamily="34" charset="0"/>
              </a:rPr>
              <a:t>Clarence Thomas</a:t>
            </a:r>
          </a:p>
        </p:txBody>
      </p:sp>
      <p:pic>
        <p:nvPicPr>
          <p:cNvPr id="6155" name="il_fi" descr="http://0.tqn.com/d/civilliberty/1/0/C/-/-/-/rober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181292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3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14400"/>
          </a:xfrm>
          <a:solidFill>
            <a:srgbClr val="0033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  <a:latin typeface="Bookman Old Style" pitchFamily="18" charset="0"/>
              </a:rPr>
              <a:t>The Supreme Court Justices</a:t>
            </a:r>
            <a:endParaRPr lang="en-US" altLang="en-US" smtClean="0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304800" y="3352800"/>
            <a:ext cx="152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Franklin Gothic Medium" pitchFamily="34" charset="0"/>
              </a:rPr>
              <a:t>Justice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Franklin Gothic Medium" pitchFamily="34" charset="0"/>
              </a:rPr>
              <a:t>Stephen Breyer</a:t>
            </a: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2676525" y="3581400"/>
            <a:ext cx="1752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Franklin Gothic Medium" pitchFamily="34" charset="0"/>
              </a:rPr>
              <a:t>Justice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Franklin Gothic Medium" pitchFamily="34" charset="0"/>
              </a:rPr>
              <a:t>Sonia Sotomayor</a:t>
            </a:r>
          </a:p>
        </p:txBody>
      </p:sp>
      <p:pic>
        <p:nvPicPr>
          <p:cNvPr id="7174" name="Picture 9" descr="Justice Ruth Ginsbu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1473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5029200" y="3352800"/>
            <a:ext cx="182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Franklin Gothic Medium" pitchFamily="34" charset="0"/>
              </a:rPr>
              <a:t>Justice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Franklin Gothic Medium" pitchFamily="34" charset="0"/>
              </a:rPr>
              <a:t>Ruth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Franklin Gothic Medium" pitchFamily="34" charset="0"/>
              </a:rPr>
              <a:t>Bader Ginsburg</a:t>
            </a:r>
          </a:p>
        </p:txBody>
      </p:sp>
      <p:pic>
        <p:nvPicPr>
          <p:cNvPr id="7176" name="Picture 11" descr="Justice Samuel Al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71600"/>
            <a:ext cx="15652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7239000" y="3352800"/>
            <a:ext cx="1600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Franklin Gothic Medium" pitchFamily="34" charset="0"/>
              </a:rPr>
              <a:t>Justice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Franklin Gothic Medium" pitchFamily="34" charset="0"/>
              </a:rPr>
              <a:t>Samuel Alito</a:t>
            </a:r>
          </a:p>
        </p:txBody>
      </p:sp>
      <p:sp>
        <p:nvSpPr>
          <p:cNvPr id="7178" name="TextBox 1"/>
          <p:cNvSpPr txBox="1">
            <a:spLocks noChangeArrowheads="1"/>
          </p:cNvSpPr>
          <p:nvPr/>
        </p:nvSpPr>
        <p:spPr bwMode="auto">
          <a:xfrm>
            <a:off x="6889750" y="5189538"/>
            <a:ext cx="20574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Franklin Gothic Medium" pitchFamily="34" charset="0"/>
              </a:rPr>
              <a:t>Justice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Franklin Gothic Medium" pitchFamily="34" charset="0"/>
              </a:rPr>
              <a:t>Elena Kagan</a:t>
            </a:r>
          </a:p>
        </p:txBody>
      </p:sp>
      <p:pic>
        <p:nvPicPr>
          <p:cNvPr id="7179" name="il_fi" descr="http://www.northeastern.edu/news/images/009_brey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15573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il_fi" descr="http://www.jackandjillpolitics.com/blog/wp-content/uploads/2009/08/sotomayor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343025"/>
            <a:ext cx="15621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il_fi" descr="http://3.bp.blogspot.com/_gNEIje54OUU/TLKPYwkPabI/AAAAAAAAAKg/GYbv58_fHe4/s1600/Elena+Kagan,+Associate+Justice+of+United+States+Supreme+Court,+U.S.+S.+Ct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37063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3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solidFill>
            <a:schemeClr val="bg2"/>
          </a:solidFill>
          <a:ln w="889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Harrington" pitchFamily="82" charset="0"/>
              </a:rPr>
              <a:t>The Judicial Branch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3048000" cy="4572000"/>
          </a:xfrm>
        </p:spPr>
        <p:txBody>
          <a:bodyPr/>
          <a:lstStyle/>
          <a:p>
            <a:r>
              <a:rPr lang="en-US" altLang="en-US" sz="4000" smtClean="0">
                <a:solidFill>
                  <a:schemeClr val="bg1"/>
                </a:solidFill>
              </a:rPr>
              <a:t>John Jay was the first Chief Justice of the US Supreme Court.</a:t>
            </a:r>
          </a:p>
        </p:txBody>
      </p:sp>
      <p:pic>
        <p:nvPicPr>
          <p:cNvPr id="5124" name="Picture 6" descr="john-jay-first-chief-justice-supreme-court-phelan-powell-hardcover-cover-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1905000"/>
            <a:ext cx="30988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  <a:solidFill>
            <a:schemeClr val="bg2"/>
          </a:solidFill>
          <a:ln w="88900" cmpd="dbl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 smtClean="0">
                <a:solidFill>
                  <a:schemeClr val="tx1"/>
                </a:solidFill>
                <a:latin typeface="Monotype Corsiva" pitchFamily="66" charset="0"/>
              </a:rPr>
              <a:t>The Judicial Branch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John Roberts is the current              Chief Justice.</a:t>
            </a:r>
          </a:p>
        </p:txBody>
      </p:sp>
      <p:pic>
        <p:nvPicPr>
          <p:cNvPr id="6148" name="Picture 5" descr="image?id=91509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38750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  <a:solidFill>
            <a:schemeClr val="bg2"/>
          </a:solidFill>
          <a:ln w="88900" cmpd="dbl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 smtClean="0">
                <a:solidFill>
                  <a:schemeClr val="tx1"/>
                </a:solidFill>
                <a:latin typeface="Monotype Corsiva" pitchFamily="66" charset="0"/>
              </a:rPr>
              <a:t>The Judicial Branch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495800" y="1981200"/>
            <a:ext cx="3962400" cy="4114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</a:rPr>
              <a:t>Thurgood Marshall was the first African American to serve on the High Court.  </a:t>
            </a:r>
          </a:p>
        </p:txBody>
      </p:sp>
      <p:pic>
        <p:nvPicPr>
          <p:cNvPr id="7172" name="Picture 5" descr="20060811174831!Thurgood-marshall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9560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912</Words>
  <Application>Microsoft Office PowerPoint</Application>
  <PresentationFormat>On-screen Show (4:3)</PresentationFormat>
  <Paragraphs>149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Times New Roman</vt:lpstr>
      <vt:lpstr>Arial</vt:lpstr>
      <vt:lpstr>Calibri</vt:lpstr>
      <vt:lpstr>Franklin Gothic Medium</vt:lpstr>
      <vt:lpstr>Monotype Corsiva</vt:lpstr>
      <vt:lpstr>Harrington</vt:lpstr>
      <vt:lpstr>Apex</vt:lpstr>
      <vt:lpstr>Article III U.S. Constitution</vt:lpstr>
      <vt:lpstr>The Judicial Branch</vt:lpstr>
      <vt:lpstr>The Judicial Branch</vt:lpstr>
      <vt:lpstr>The Judicial Branch</vt:lpstr>
      <vt:lpstr>The Supreme Court Justices</vt:lpstr>
      <vt:lpstr>The Supreme Court Justices</vt:lpstr>
      <vt:lpstr>The Judicial Branch</vt:lpstr>
      <vt:lpstr>The Judicial Branch</vt:lpstr>
      <vt:lpstr>The Judicial Branch</vt:lpstr>
      <vt:lpstr>The Judicial Branch</vt:lpstr>
      <vt:lpstr>The Judicial Branch</vt:lpstr>
      <vt:lpstr>The Judicial Branch</vt:lpstr>
      <vt:lpstr>The Judicial Branch</vt:lpstr>
      <vt:lpstr>The Judicial Branch</vt:lpstr>
      <vt:lpstr>The Judicial Branch</vt:lpstr>
      <vt:lpstr>The Judicial Branch</vt:lpstr>
      <vt:lpstr>The Judicial Branch</vt:lpstr>
      <vt:lpstr>The Judicial Branch</vt:lpstr>
      <vt:lpstr>The Judicial Branch</vt:lpstr>
      <vt:lpstr>The Judicial Branch</vt:lpstr>
      <vt:lpstr>The Judicial Branch</vt:lpstr>
      <vt:lpstr>Original Jurisdiction</vt:lpstr>
      <vt:lpstr>Types of Cases (Original Jurisdiction) – U.S. Supreme Court</vt:lpstr>
      <vt:lpstr>Treason</vt:lpstr>
      <vt:lpstr>Checks and Balances</vt:lpstr>
      <vt:lpstr>Checks and Balances</vt:lpstr>
      <vt:lpstr>The Judicial Branch-Key Terms</vt:lpstr>
      <vt:lpstr>The Judicial Branch-Key Court Cases</vt:lpstr>
    </vt:vector>
  </TitlesOfParts>
  <Company>Home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 III U.S. Constitution</dc:title>
  <dc:creator>Thomas Warner</dc:creator>
  <cp:lastModifiedBy>Administrator</cp:lastModifiedBy>
  <cp:revision>17</cp:revision>
  <cp:lastPrinted>2014-01-29T13:25:21Z</cp:lastPrinted>
  <dcterms:created xsi:type="dcterms:W3CDTF">2009-03-02T18:25:14Z</dcterms:created>
  <dcterms:modified xsi:type="dcterms:W3CDTF">2014-01-29T13:31:20Z</dcterms:modified>
</cp:coreProperties>
</file>