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9B563-9197-4D30-A8E3-7E87AD118903}"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90999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B563-9197-4D30-A8E3-7E87AD118903}"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4083654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B563-9197-4D30-A8E3-7E87AD118903}"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137257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B563-9197-4D30-A8E3-7E87AD118903}"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7350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B563-9197-4D30-A8E3-7E87AD118903}"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264029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9B563-9197-4D30-A8E3-7E87AD118903}"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264321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9B563-9197-4D30-A8E3-7E87AD118903}"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30093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9B563-9197-4D30-A8E3-7E87AD118903}"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22738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9B563-9197-4D30-A8E3-7E87AD118903}"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90852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B563-9197-4D30-A8E3-7E87AD118903}"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66679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B563-9197-4D30-A8E3-7E87AD118903}"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8BC48-1764-4147-A072-A04FB9F1380B}" type="slidenum">
              <a:rPr lang="en-US" smtClean="0"/>
              <a:t>‹#›</a:t>
            </a:fld>
            <a:endParaRPr lang="en-US"/>
          </a:p>
        </p:txBody>
      </p:sp>
    </p:spTree>
    <p:extLst>
      <p:ext uri="{BB962C8B-B14F-4D97-AF65-F5344CB8AC3E}">
        <p14:creationId xmlns:p14="http://schemas.microsoft.com/office/powerpoint/2010/main" val="363010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9B563-9197-4D30-A8E3-7E87AD118903}" type="datetimeFigureOut">
              <a:rPr lang="en-US" smtClean="0"/>
              <a:t>4/22/2014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8BC48-1764-4147-A072-A04FB9F1380B}" type="slidenum">
              <a:rPr lang="en-US" smtClean="0"/>
              <a:t>‹#›</a:t>
            </a:fld>
            <a:endParaRPr lang="en-US"/>
          </a:p>
        </p:txBody>
      </p:sp>
    </p:spTree>
    <p:extLst>
      <p:ext uri="{BB962C8B-B14F-4D97-AF65-F5344CB8AC3E}">
        <p14:creationId xmlns:p14="http://schemas.microsoft.com/office/powerpoint/2010/main" val="181901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Astronomy 2014</a:t>
            </a:r>
            <a:endParaRPr lang="en-US" dirty="0"/>
          </a:p>
        </p:txBody>
      </p:sp>
      <p:sp>
        <p:nvSpPr>
          <p:cNvPr id="3" name="Subtitle 2"/>
          <p:cNvSpPr>
            <a:spLocks noGrp="1"/>
          </p:cNvSpPr>
          <p:nvPr>
            <p:ph type="subTitle" idx="1"/>
          </p:nvPr>
        </p:nvSpPr>
        <p:spPr/>
        <p:txBody>
          <a:bodyPr/>
          <a:lstStyle/>
          <a:p>
            <a:r>
              <a:rPr lang="en-US" dirty="0" smtClean="0"/>
              <a:t>Study Guide</a:t>
            </a:r>
            <a:endParaRPr lang="en-US" dirty="0"/>
          </a:p>
        </p:txBody>
      </p:sp>
    </p:spTree>
    <p:extLst>
      <p:ext uri="{BB962C8B-B14F-4D97-AF65-F5344CB8AC3E}">
        <p14:creationId xmlns:p14="http://schemas.microsoft.com/office/powerpoint/2010/main" val="373009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Stars</a:t>
            </a:r>
            <a:endParaRPr lang="en-US" dirty="0"/>
          </a:p>
        </p:txBody>
      </p:sp>
      <p:sp>
        <p:nvSpPr>
          <p:cNvPr id="3" name="Content Placeholder 2"/>
          <p:cNvSpPr>
            <a:spLocks noGrp="1"/>
          </p:cNvSpPr>
          <p:nvPr>
            <p:ph idx="1"/>
          </p:nvPr>
        </p:nvSpPr>
        <p:spPr/>
        <p:txBody>
          <a:bodyPr/>
          <a:lstStyle/>
          <a:p>
            <a:r>
              <a:rPr lang="en-US" dirty="0" smtClean="0"/>
              <a:t>Nebulas that are pulled together by gravity can become dense enough that gravity at the core is strong enough to start fusion.</a:t>
            </a:r>
          </a:p>
          <a:p>
            <a:r>
              <a:rPr lang="en-US" dirty="0" smtClean="0"/>
              <a:t>Fusion reactions at the core release energy and push matter apart.</a:t>
            </a:r>
          </a:p>
          <a:p>
            <a:r>
              <a:rPr lang="en-US" dirty="0" smtClean="0"/>
              <a:t>Gravity pulls matter together.</a:t>
            </a:r>
          </a:p>
          <a:p>
            <a:r>
              <a:rPr lang="en-US" dirty="0" smtClean="0"/>
              <a:t>The balance between fusion and gravity maintains the size.</a:t>
            </a:r>
          </a:p>
          <a:p>
            <a:r>
              <a:rPr lang="en-US" dirty="0" smtClean="0"/>
              <a:t>Blue is hottest, red is coolest.</a:t>
            </a:r>
          </a:p>
          <a:p>
            <a:r>
              <a:rPr lang="en-US" dirty="0" smtClean="0"/>
              <a:t>Larger more massive accumulations run out of hydrogen to fuse more quickly.</a:t>
            </a:r>
            <a:endParaRPr lang="en-US" dirty="0"/>
          </a:p>
        </p:txBody>
      </p:sp>
    </p:spTree>
    <p:extLst>
      <p:ext uri="{BB962C8B-B14F-4D97-AF65-F5344CB8AC3E}">
        <p14:creationId xmlns:p14="http://schemas.microsoft.com/office/powerpoint/2010/main" val="122558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Sequence Stars</a:t>
            </a:r>
            <a:endParaRPr lang="en-US" dirty="0"/>
          </a:p>
        </p:txBody>
      </p:sp>
      <p:sp>
        <p:nvSpPr>
          <p:cNvPr id="3" name="Content Placeholder 2"/>
          <p:cNvSpPr>
            <a:spLocks noGrp="1"/>
          </p:cNvSpPr>
          <p:nvPr>
            <p:ph idx="1"/>
          </p:nvPr>
        </p:nvSpPr>
        <p:spPr/>
        <p:txBody>
          <a:bodyPr/>
          <a:lstStyle/>
          <a:p>
            <a:r>
              <a:rPr lang="en-US" dirty="0" smtClean="0"/>
              <a:t>These are stable stars that are converting hydrogen to helium in their cores.</a:t>
            </a:r>
            <a:endParaRPr lang="en-US" dirty="0"/>
          </a:p>
        </p:txBody>
      </p:sp>
    </p:spTree>
    <p:extLst>
      <p:ext uri="{BB962C8B-B14F-4D97-AF65-F5344CB8AC3E}">
        <p14:creationId xmlns:p14="http://schemas.microsoft.com/office/powerpoint/2010/main" val="330353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Dwarves</a:t>
            </a:r>
            <a:endParaRPr lang="en-US" dirty="0"/>
          </a:p>
        </p:txBody>
      </p:sp>
      <p:sp>
        <p:nvSpPr>
          <p:cNvPr id="3" name="Content Placeholder 2"/>
          <p:cNvSpPr>
            <a:spLocks noGrp="1"/>
          </p:cNvSpPr>
          <p:nvPr>
            <p:ph idx="1"/>
          </p:nvPr>
        </p:nvSpPr>
        <p:spPr/>
        <p:txBody>
          <a:bodyPr/>
          <a:lstStyle/>
          <a:p>
            <a:r>
              <a:rPr lang="en-US" dirty="0" smtClean="0"/>
              <a:t>These are small main sequence stars that have converted all their hydrogen into helium.</a:t>
            </a:r>
          </a:p>
          <a:p>
            <a:r>
              <a:rPr lang="en-US" dirty="0" smtClean="0"/>
              <a:t>They are not massive enough to have enough gravity to fuse heavier elements like helium.</a:t>
            </a:r>
          </a:p>
          <a:p>
            <a:r>
              <a:rPr lang="en-US" dirty="0" smtClean="0"/>
              <a:t>Gravity causes them to grow smaller, and they start to cool, becoming darker.</a:t>
            </a:r>
          </a:p>
          <a:p>
            <a:r>
              <a:rPr lang="en-US" dirty="0" smtClean="0"/>
              <a:t>Some of these are only somewhat larger than Jupiter.</a:t>
            </a:r>
            <a:endParaRPr lang="en-US" dirty="0"/>
          </a:p>
        </p:txBody>
      </p:sp>
    </p:spTree>
    <p:extLst>
      <p:ext uri="{BB962C8B-B14F-4D97-AF65-F5344CB8AC3E}">
        <p14:creationId xmlns:p14="http://schemas.microsoft.com/office/powerpoint/2010/main" val="299144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Giants</a:t>
            </a:r>
            <a:endParaRPr lang="en-US" dirty="0"/>
          </a:p>
        </p:txBody>
      </p:sp>
      <p:sp>
        <p:nvSpPr>
          <p:cNvPr id="3" name="Content Placeholder 2"/>
          <p:cNvSpPr>
            <a:spLocks noGrp="1"/>
          </p:cNvSpPr>
          <p:nvPr>
            <p:ph idx="1"/>
          </p:nvPr>
        </p:nvSpPr>
        <p:spPr/>
        <p:txBody>
          <a:bodyPr/>
          <a:lstStyle/>
          <a:p>
            <a:r>
              <a:rPr lang="en-US" dirty="0" smtClean="0"/>
              <a:t>These form when a large main sequence star uses up its hydrogen, but there is enough gravity for fuse heavier elements.</a:t>
            </a:r>
          </a:p>
          <a:p>
            <a:r>
              <a:rPr lang="en-US" dirty="0" smtClean="0"/>
              <a:t>Once the easier fusion reactions have occurred, the star begins to collapse under its own gravity, until gravity is strong enough to fuse very heavy elements to form things like iron.</a:t>
            </a:r>
          </a:p>
          <a:p>
            <a:r>
              <a:rPr lang="en-US" dirty="0" smtClean="0"/>
              <a:t>The resulting energy released is enough to superheat the outside of the star, causing it to expand.</a:t>
            </a:r>
          </a:p>
          <a:p>
            <a:r>
              <a:rPr lang="en-US" dirty="0" smtClean="0"/>
              <a:t>This will happen to our sun.</a:t>
            </a:r>
            <a:endParaRPr lang="en-US" dirty="0"/>
          </a:p>
        </p:txBody>
      </p:sp>
    </p:spTree>
    <p:extLst>
      <p:ext uri="{BB962C8B-B14F-4D97-AF65-F5344CB8AC3E}">
        <p14:creationId xmlns:p14="http://schemas.microsoft.com/office/powerpoint/2010/main" val="1022694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Supernova</a:t>
            </a:r>
            <a:endParaRPr lang="en-US" dirty="0"/>
          </a:p>
        </p:txBody>
      </p:sp>
      <p:sp>
        <p:nvSpPr>
          <p:cNvPr id="3" name="Content Placeholder 2"/>
          <p:cNvSpPr>
            <a:spLocks noGrp="1"/>
          </p:cNvSpPr>
          <p:nvPr>
            <p:ph idx="1"/>
          </p:nvPr>
        </p:nvSpPr>
        <p:spPr/>
        <p:txBody>
          <a:bodyPr/>
          <a:lstStyle/>
          <a:p>
            <a:r>
              <a:rPr lang="en-US" dirty="0" smtClean="0"/>
              <a:t>In extremely large stars, once all possible fusion reactions have occurred, the star begins to collapse.</a:t>
            </a:r>
          </a:p>
          <a:p>
            <a:r>
              <a:rPr lang="en-US" dirty="0" smtClean="0"/>
              <a:t>If gravity is strong enough, even the heaviest elements can still fuse, all in a brief few seconds.</a:t>
            </a:r>
          </a:p>
          <a:p>
            <a:r>
              <a:rPr lang="en-US" dirty="0" smtClean="0"/>
              <a:t>The resulting release of energy is enough to blow the star apart.  </a:t>
            </a:r>
          </a:p>
          <a:p>
            <a:r>
              <a:rPr lang="en-US" dirty="0" smtClean="0"/>
              <a:t>All the heaviest elements are manufactured in this way.</a:t>
            </a:r>
            <a:endParaRPr lang="en-US" dirty="0"/>
          </a:p>
        </p:txBody>
      </p:sp>
    </p:spTree>
    <p:extLst>
      <p:ext uri="{BB962C8B-B14F-4D97-AF65-F5344CB8AC3E}">
        <p14:creationId xmlns:p14="http://schemas.microsoft.com/office/powerpoint/2010/main" val="2982180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Hole</a:t>
            </a:r>
            <a:endParaRPr lang="en-US" dirty="0"/>
          </a:p>
        </p:txBody>
      </p:sp>
      <p:sp>
        <p:nvSpPr>
          <p:cNvPr id="3" name="Content Placeholder 2"/>
          <p:cNvSpPr>
            <a:spLocks noGrp="1"/>
          </p:cNvSpPr>
          <p:nvPr>
            <p:ph idx="1"/>
          </p:nvPr>
        </p:nvSpPr>
        <p:spPr/>
        <p:txBody>
          <a:bodyPr/>
          <a:lstStyle/>
          <a:p>
            <a:r>
              <a:rPr lang="en-US" dirty="0" smtClean="0"/>
              <a:t>These occur in the most massive stars.</a:t>
            </a:r>
          </a:p>
          <a:p>
            <a:r>
              <a:rPr lang="en-US" dirty="0" smtClean="0"/>
              <a:t>After fusion reactions have stopped, it begins to collapse.</a:t>
            </a:r>
          </a:p>
          <a:p>
            <a:r>
              <a:rPr lang="en-US" dirty="0" smtClean="0"/>
              <a:t>Although gravity may be strong enough to start new fusion reactions, gravity is enough to hold most of the star together.</a:t>
            </a:r>
          </a:p>
          <a:p>
            <a:r>
              <a:rPr lang="en-US" dirty="0" smtClean="0"/>
              <a:t>Once the star collapses completely, near the center the force of gravity is so strong nothing can escape, including light.</a:t>
            </a:r>
          </a:p>
          <a:p>
            <a:r>
              <a:rPr lang="en-US" dirty="0" smtClean="0"/>
              <a:t>There is a giant black hole at the center of our galaxy.  It is what our solar system orbits.</a:t>
            </a:r>
            <a:endParaRPr lang="en-US" dirty="0"/>
          </a:p>
        </p:txBody>
      </p:sp>
    </p:spTree>
    <p:extLst>
      <p:ext uri="{BB962C8B-B14F-4D97-AF65-F5344CB8AC3E}">
        <p14:creationId xmlns:p14="http://schemas.microsoft.com/office/powerpoint/2010/main" val="2586755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Systems</a:t>
            </a:r>
            <a:endParaRPr lang="en-US" dirty="0"/>
          </a:p>
        </p:txBody>
      </p:sp>
      <p:sp>
        <p:nvSpPr>
          <p:cNvPr id="3" name="Content Placeholder 2"/>
          <p:cNvSpPr>
            <a:spLocks noGrp="1"/>
          </p:cNvSpPr>
          <p:nvPr>
            <p:ph idx="1"/>
          </p:nvPr>
        </p:nvSpPr>
        <p:spPr/>
        <p:txBody>
          <a:bodyPr/>
          <a:lstStyle/>
          <a:p>
            <a:r>
              <a:rPr lang="en-US" dirty="0" smtClean="0"/>
              <a:t>Are young</a:t>
            </a:r>
          </a:p>
          <a:p>
            <a:r>
              <a:rPr lang="en-US" dirty="0" smtClean="0"/>
              <a:t>Form from dusty, “heavy” elements</a:t>
            </a:r>
          </a:p>
          <a:p>
            <a:r>
              <a:rPr lang="en-US" dirty="0" smtClean="0"/>
              <a:t>Form from rotating nebulas</a:t>
            </a:r>
          </a:p>
          <a:p>
            <a:r>
              <a:rPr lang="en-US" dirty="0" smtClean="0"/>
              <a:t>Take on a flat disc shape as they spin</a:t>
            </a:r>
          </a:p>
          <a:p>
            <a:r>
              <a:rPr lang="en-US" dirty="0" smtClean="0"/>
              <a:t>Heavy elements move to the edges of the disc</a:t>
            </a:r>
          </a:p>
          <a:p>
            <a:r>
              <a:rPr lang="en-US" dirty="0" smtClean="0"/>
              <a:t>Light elements (hydrogen) stay at the center</a:t>
            </a:r>
          </a:p>
          <a:p>
            <a:r>
              <a:rPr lang="en-US" dirty="0" smtClean="0"/>
              <a:t>The center forms a star once gravity is enough to start fusion.</a:t>
            </a:r>
          </a:p>
          <a:p>
            <a:r>
              <a:rPr lang="en-US" dirty="0" smtClean="0"/>
              <a:t>The edges form planets, asteroids, etc.</a:t>
            </a:r>
          </a:p>
        </p:txBody>
      </p:sp>
    </p:spTree>
    <p:extLst>
      <p:ext uri="{BB962C8B-B14F-4D97-AF65-F5344CB8AC3E}">
        <p14:creationId xmlns:p14="http://schemas.microsoft.com/office/powerpoint/2010/main" val="266849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Planets</a:t>
            </a:r>
            <a:endParaRPr lang="en-US" dirty="0"/>
          </a:p>
        </p:txBody>
      </p:sp>
      <p:sp>
        <p:nvSpPr>
          <p:cNvPr id="3" name="Content Placeholder 2"/>
          <p:cNvSpPr>
            <a:spLocks noGrp="1"/>
          </p:cNvSpPr>
          <p:nvPr>
            <p:ph idx="1"/>
          </p:nvPr>
        </p:nvSpPr>
        <p:spPr/>
        <p:txBody>
          <a:bodyPr/>
          <a:lstStyle/>
          <a:p>
            <a:r>
              <a:rPr lang="en-US" dirty="0" smtClean="0"/>
              <a:t>These are large objects that orbit the sun</a:t>
            </a:r>
          </a:p>
          <a:p>
            <a:r>
              <a:rPr lang="en-US" dirty="0" smtClean="0"/>
              <a:t>They have enough mass that their gravity has pulled them into a spherical shape</a:t>
            </a:r>
          </a:p>
          <a:p>
            <a:r>
              <a:rPr lang="en-US" dirty="0" smtClean="0"/>
              <a:t>They have enough mass that they’ve attracted most nearby mass to them, clearing their orbit.</a:t>
            </a:r>
            <a:endParaRPr lang="en-US" dirty="0"/>
          </a:p>
        </p:txBody>
      </p:sp>
    </p:spTree>
    <p:extLst>
      <p:ext uri="{BB962C8B-B14F-4D97-AF65-F5344CB8AC3E}">
        <p14:creationId xmlns:p14="http://schemas.microsoft.com/office/powerpoint/2010/main" val="4162496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Dwarf Planets</a:t>
            </a:r>
            <a:endParaRPr lang="en-US" dirty="0"/>
          </a:p>
        </p:txBody>
      </p:sp>
      <p:sp>
        <p:nvSpPr>
          <p:cNvPr id="3" name="Content Placeholder 2"/>
          <p:cNvSpPr>
            <a:spLocks noGrp="1"/>
          </p:cNvSpPr>
          <p:nvPr>
            <p:ph idx="1"/>
          </p:nvPr>
        </p:nvSpPr>
        <p:spPr/>
        <p:txBody>
          <a:bodyPr/>
          <a:lstStyle/>
          <a:p>
            <a:r>
              <a:rPr lang="en-US" dirty="0" smtClean="0"/>
              <a:t>These are large objects that orbit the sun</a:t>
            </a:r>
          </a:p>
          <a:p>
            <a:r>
              <a:rPr lang="en-US" dirty="0" smtClean="0"/>
              <a:t>They have enough mass that their gravity has pulled them into a spherical shape</a:t>
            </a:r>
          </a:p>
          <a:p>
            <a:r>
              <a:rPr lang="en-US" dirty="0" smtClean="0"/>
              <a:t>They are not massive enough to have cleared their orbit.</a:t>
            </a:r>
          </a:p>
          <a:p>
            <a:endParaRPr lang="en-US" dirty="0"/>
          </a:p>
        </p:txBody>
      </p:sp>
    </p:spTree>
    <p:extLst>
      <p:ext uri="{BB962C8B-B14F-4D97-AF65-F5344CB8AC3E}">
        <p14:creationId xmlns:p14="http://schemas.microsoft.com/office/powerpoint/2010/main" val="196505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Asteroids</a:t>
            </a:r>
            <a:endParaRPr lang="en-US" dirty="0"/>
          </a:p>
        </p:txBody>
      </p:sp>
      <p:sp>
        <p:nvSpPr>
          <p:cNvPr id="3" name="Content Placeholder 2"/>
          <p:cNvSpPr>
            <a:spLocks noGrp="1"/>
          </p:cNvSpPr>
          <p:nvPr>
            <p:ph idx="1"/>
          </p:nvPr>
        </p:nvSpPr>
        <p:spPr/>
        <p:txBody>
          <a:bodyPr/>
          <a:lstStyle/>
          <a:p>
            <a:r>
              <a:rPr lang="en-US" dirty="0" smtClean="0"/>
              <a:t>These are objects that orbit the sun.</a:t>
            </a:r>
          </a:p>
          <a:p>
            <a:r>
              <a:rPr lang="en-US" dirty="0" smtClean="0"/>
              <a:t>They are small enough that gravity has not pulled them into a spherical shape.</a:t>
            </a:r>
          </a:p>
          <a:p>
            <a:r>
              <a:rPr lang="en-US" dirty="0" smtClean="0"/>
              <a:t>They are mainly found in a belt between the inner and outer planets.</a:t>
            </a:r>
            <a:endParaRPr lang="en-US" dirty="0"/>
          </a:p>
        </p:txBody>
      </p:sp>
    </p:spTree>
    <p:extLst>
      <p:ext uri="{BB962C8B-B14F-4D97-AF65-F5344CB8AC3E}">
        <p14:creationId xmlns:p14="http://schemas.microsoft.com/office/powerpoint/2010/main" val="416292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Bang</a:t>
            </a:r>
            <a:endParaRPr lang="en-US" dirty="0"/>
          </a:p>
        </p:txBody>
      </p:sp>
      <p:sp>
        <p:nvSpPr>
          <p:cNvPr id="3" name="Content Placeholder 2"/>
          <p:cNvSpPr>
            <a:spLocks noGrp="1"/>
          </p:cNvSpPr>
          <p:nvPr>
            <p:ph idx="1"/>
          </p:nvPr>
        </p:nvSpPr>
        <p:spPr/>
        <p:txBody>
          <a:bodyPr/>
          <a:lstStyle/>
          <a:p>
            <a:r>
              <a:rPr lang="en-US" dirty="0" smtClean="0"/>
              <a:t>13.7 BYA</a:t>
            </a:r>
          </a:p>
          <a:p>
            <a:r>
              <a:rPr lang="en-US" dirty="0" smtClean="0"/>
              <a:t>Singularity:  all matter/energy/time/space in a single point</a:t>
            </a:r>
          </a:p>
          <a:p>
            <a:r>
              <a:rPr lang="en-US" dirty="0" smtClean="0"/>
              <a:t>Modern matter/energy/time/space did not exist as separate things</a:t>
            </a:r>
          </a:p>
          <a:p>
            <a:r>
              <a:rPr lang="en-US" dirty="0" smtClean="0"/>
              <a:t>Inflation made space</a:t>
            </a:r>
          </a:p>
          <a:p>
            <a:r>
              <a:rPr lang="en-US" dirty="0" smtClean="0"/>
              <a:t>In the first second, incredibly hot, no modern matter</a:t>
            </a:r>
            <a:endParaRPr lang="en-US" dirty="0"/>
          </a:p>
        </p:txBody>
      </p:sp>
    </p:spTree>
    <p:extLst>
      <p:ext uri="{BB962C8B-B14F-4D97-AF65-F5344CB8AC3E}">
        <p14:creationId xmlns:p14="http://schemas.microsoft.com/office/powerpoint/2010/main" val="58573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Meteoroids</a:t>
            </a:r>
            <a:endParaRPr lang="en-US" dirty="0"/>
          </a:p>
        </p:txBody>
      </p:sp>
      <p:sp>
        <p:nvSpPr>
          <p:cNvPr id="3" name="Content Placeholder 2"/>
          <p:cNvSpPr>
            <a:spLocks noGrp="1"/>
          </p:cNvSpPr>
          <p:nvPr>
            <p:ph idx="1"/>
          </p:nvPr>
        </p:nvSpPr>
        <p:spPr/>
        <p:txBody>
          <a:bodyPr/>
          <a:lstStyle/>
          <a:p>
            <a:r>
              <a:rPr lang="en-US" dirty="0" smtClean="0"/>
              <a:t>These are very small versions of asteroids.</a:t>
            </a:r>
            <a:endParaRPr lang="en-US" dirty="0"/>
          </a:p>
        </p:txBody>
      </p:sp>
    </p:spTree>
    <p:extLst>
      <p:ext uri="{BB962C8B-B14F-4D97-AF65-F5344CB8AC3E}">
        <p14:creationId xmlns:p14="http://schemas.microsoft.com/office/powerpoint/2010/main" val="3122602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Moons</a:t>
            </a:r>
            <a:endParaRPr lang="en-US" dirty="0"/>
          </a:p>
        </p:txBody>
      </p:sp>
      <p:sp>
        <p:nvSpPr>
          <p:cNvPr id="3" name="Content Placeholder 2"/>
          <p:cNvSpPr>
            <a:spLocks noGrp="1"/>
          </p:cNvSpPr>
          <p:nvPr>
            <p:ph idx="1"/>
          </p:nvPr>
        </p:nvSpPr>
        <p:spPr/>
        <p:txBody>
          <a:bodyPr/>
          <a:lstStyle/>
          <a:p>
            <a:r>
              <a:rPr lang="en-US" dirty="0" smtClean="0"/>
              <a:t>These are large, roughly spherical objects that orbit planets.</a:t>
            </a:r>
            <a:endParaRPr lang="en-US" dirty="0"/>
          </a:p>
        </p:txBody>
      </p:sp>
    </p:spTree>
    <p:extLst>
      <p:ext uri="{BB962C8B-B14F-4D97-AF65-F5344CB8AC3E}">
        <p14:creationId xmlns:p14="http://schemas.microsoft.com/office/powerpoint/2010/main" val="330005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Satellites</a:t>
            </a:r>
            <a:endParaRPr lang="en-US" dirty="0"/>
          </a:p>
        </p:txBody>
      </p:sp>
      <p:sp>
        <p:nvSpPr>
          <p:cNvPr id="3" name="Content Placeholder 2"/>
          <p:cNvSpPr>
            <a:spLocks noGrp="1"/>
          </p:cNvSpPr>
          <p:nvPr>
            <p:ph idx="1"/>
          </p:nvPr>
        </p:nvSpPr>
        <p:spPr/>
        <p:txBody>
          <a:bodyPr/>
          <a:lstStyle/>
          <a:p>
            <a:r>
              <a:rPr lang="en-US" dirty="0" smtClean="0"/>
              <a:t>These are objects that orbit a planet of any size or shape.</a:t>
            </a:r>
            <a:endParaRPr lang="en-US" dirty="0"/>
          </a:p>
        </p:txBody>
      </p:sp>
    </p:spTree>
    <p:extLst>
      <p:ext uri="{BB962C8B-B14F-4D97-AF65-F5344CB8AC3E}">
        <p14:creationId xmlns:p14="http://schemas.microsoft.com/office/powerpoint/2010/main" val="4167770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Planets</a:t>
            </a:r>
            <a:endParaRPr lang="en-US" dirty="0"/>
          </a:p>
        </p:txBody>
      </p:sp>
      <p:sp>
        <p:nvSpPr>
          <p:cNvPr id="3" name="Content Placeholder 2"/>
          <p:cNvSpPr>
            <a:spLocks noGrp="1"/>
          </p:cNvSpPr>
          <p:nvPr>
            <p:ph idx="1"/>
          </p:nvPr>
        </p:nvSpPr>
        <p:spPr/>
        <p:txBody>
          <a:bodyPr/>
          <a:lstStyle/>
          <a:p>
            <a:r>
              <a:rPr lang="en-US" dirty="0" smtClean="0"/>
              <a:t>These have dense, rocky cores and surfaces.</a:t>
            </a:r>
          </a:p>
          <a:p>
            <a:r>
              <a:rPr lang="en-US" dirty="0" smtClean="0"/>
              <a:t>These have thin or no atmospheres.</a:t>
            </a:r>
          </a:p>
          <a:p>
            <a:r>
              <a:rPr lang="en-US" dirty="0" smtClean="0"/>
              <a:t>These are relatively hot.</a:t>
            </a:r>
          </a:p>
          <a:p>
            <a:r>
              <a:rPr lang="en-US" dirty="0" smtClean="0"/>
              <a:t>They include (in order from the sun)</a:t>
            </a:r>
          </a:p>
          <a:p>
            <a:pPr lvl="1"/>
            <a:r>
              <a:rPr lang="en-US" dirty="0" smtClean="0"/>
              <a:t>Mercury</a:t>
            </a:r>
          </a:p>
          <a:p>
            <a:pPr lvl="1"/>
            <a:r>
              <a:rPr lang="en-US" dirty="0" smtClean="0"/>
              <a:t>Venus</a:t>
            </a:r>
          </a:p>
          <a:p>
            <a:pPr lvl="1"/>
            <a:r>
              <a:rPr lang="en-US" dirty="0" smtClean="0"/>
              <a:t>Earth</a:t>
            </a:r>
          </a:p>
          <a:p>
            <a:pPr lvl="1"/>
            <a:r>
              <a:rPr lang="en-US" dirty="0" smtClean="0"/>
              <a:t>Mars</a:t>
            </a:r>
          </a:p>
        </p:txBody>
      </p:sp>
    </p:spTree>
    <p:extLst>
      <p:ext uri="{BB962C8B-B14F-4D97-AF65-F5344CB8AC3E}">
        <p14:creationId xmlns:p14="http://schemas.microsoft.com/office/powerpoint/2010/main" val="1062241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Mercury</a:t>
            </a:r>
            <a:endParaRPr lang="en-US" dirty="0"/>
          </a:p>
        </p:txBody>
      </p:sp>
      <p:sp>
        <p:nvSpPr>
          <p:cNvPr id="3" name="Content Placeholder 2"/>
          <p:cNvSpPr>
            <a:spLocks noGrp="1"/>
          </p:cNvSpPr>
          <p:nvPr>
            <p:ph idx="1"/>
          </p:nvPr>
        </p:nvSpPr>
        <p:spPr/>
        <p:txBody>
          <a:bodyPr/>
          <a:lstStyle/>
          <a:p>
            <a:r>
              <a:rPr lang="en-US" dirty="0" smtClean="0"/>
              <a:t>Short year, long day.</a:t>
            </a:r>
          </a:p>
          <a:p>
            <a:r>
              <a:rPr lang="en-US" dirty="0" smtClean="0"/>
              <a:t>Almost no atmosphere</a:t>
            </a:r>
          </a:p>
          <a:p>
            <a:r>
              <a:rPr lang="en-US" dirty="0" smtClean="0"/>
              <a:t>Closest to the sun</a:t>
            </a:r>
          </a:p>
          <a:p>
            <a:r>
              <a:rPr lang="en-US" dirty="0" smtClean="0"/>
              <a:t>Very hot</a:t>
            </a:r>
            <a:endParaRPr lang="en-US" dirty="0"/>
          </a:p>
        </p:txBody>
      </p:sp>
    </p:spTree>
    <p:extLst>
      <p:ext uri="{BB962C8B-B14F-4D97-AF65-F5344CB8AC3E}">
        <p14:creationId xmlns:p14="http://schemas.microsoft.com/office/powerpoint/2010/main" val="492596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Venus</a:t>
            </a:r>
            <a:endParaRPr lang="en-US" dirty="0"/>
          </a:p>
        </p:txBody>
      </p:sp>
      <p:sp>
        <p:nvSpPr>
          <p:cNvPr id="3" name="Content Placeholder 2"/>
          <p:cNvSpPr>
            <a:spLocks noGrp="1"/>
          </p:cNvSpPr>
          <p:nvPr>
            <p:ph idx="1"/>
          </p:nvPr>
        </p:nvSpPr>
        <p:spPr/>
        <p:txBody>
          <a:bodyPr/>
          <a:lstStyle/>
          <a:p>
            <a:r>
              <a:rPr lang="en-US" dirty="0" smtClean="0"/>
              <a:t>Active volcanoes</a:t>
            </a:r>
          </a:p>
          <a:p>
            <a:r>
              <a:rPr lang="en-US" dirty="0" smtClean="0"/>
              <a:t>Thick atmosphere</a:t>
            </a:r>
          </a:p>
          <a:p>
            <a:r>
              <a:rPr lang="en-US" dirty="0" smtClean="0"/>
              <a:t>Greenhouse conditions</a:t>
            </a:r>
          </a:p>
          <a:p>
            <a:r>
              <a:rPr lang="en-US" dirty="0" smtClean="0"/>
              <a:t>Very hot</a:t>
            </a:r>
          </a:p>
          <a:p>
            <a:r>
              <a:rPr lang="en-US" dirty="0" smtClean="0"/>
              <a:t>Day is longer than its year</a:t>
            </a:r>
            <a:endParaRPr lang="en-US" dirty="0"/>
          </a:p>
        </p:txBody>
      </p:sp>
    </p:spTree>
    <p:extLst>
      <p:ext uri="{BB962C8B-B14F-4D97-AF65-F5344CB8AC3E}">
        <p14:creationId xmlns:p14="http://schemas.microsoft.com/office/powerpoint/2010/main" val="2137755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a:t>
            </a:r>
            <a:endParaRPr lang="en-US" dirty="0"/>
          </a:p>
        </p:txBody>
      </p:sp>
      <p:sp>
        <p:nvSpPr>
          <p:cNvPr id="3" name="Content Placeholder 2"/>
          <p:cNvSpPr>
            <a:spLocks noGrp="1"/>
          </p:cNvSpPr>
          <p:nvPr>
            <p:ph idx="1"/>
          </p:nvPr>
        </p:nvSpPr>
        <p:spPr/>
        <p:txBody>
          <a:bodyPr/>
          <a:lstStyle/>
          <a:p>
            <a:r>
              <a:rPr lang="en-US" dirty="0" smtClean="0"/>
              <a:t>Active volcanoes</a:t>
            </a:r>
          </a:p>
          <a:p>
            <a:r>
              <a:rPr lang="en-US" dirty="0" smtClean="0"/>
              <a:t>Magnetic field</a:t>
            </a:r>
          </a:p>
          <a:p>
            <a:r>
              <a:rPr lang="en-US" dirty="0" smtClean="0"/>
              <a:t>Liquid water</a:t>
            </a:r>
            <a:endParaRPr lang="en-US" dirty="0"/>
          </a:p>
        </p:txBody>
      </p:sp>
    </p:spTree>
    <p:extLst>
      <p:ext uri="{BB962C8B-B14F-4D97-AF65-F5344CB8AC3E}">
        <p14:creationId xmlns:p14="http://schemas.microsoft.com/office/powerpoint/2010/main" val="2642057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a:t>
            </a:r>
            <a:endParaRPr lang="en-US" dirty="0"/>
          </a:p>
        </p:txBody>
      </p:sp>
      <p:sp>
        <p:nvSpPr>
          <p:cNvPr id="3" name="Content Placeholder 2"/>
          <p:cNvSpPr>
            <a:spLocks noGrp="1"/>
          </p:cNvSpPr>
          <p:nvPr>
            <p:ph idx="1"/>
          </p:nvPr>
        </p:nvSpPr>
        <p:spPr/>
        <p:txBody>
          <a:bodyPr/>
          <a:lstStyle/>
          <a:p>
            <a:r>
              <a:rPr lang="en-US" dirty="0" smtClean="0"/>
              <a:t>Thin atmosphere, used to be thicker, have liquid water</a:t>
            </a:r>
          </a:p>
          <a:p>
            <a:r>
              <a:rPr lang="en-US" dirty="0" smtClean="0"/>
              <a:t>No liquid water</a:t>
            </a:r>
          </a:p>
          <a:p>
            <a:r>
              <a:rPr lang="en-US" dirty="0" smtClean="0"/>
              <a:t>Used to have active volcanoes</a:t>
            </a:r>
          </a:p>
          <a:p>
            <a:r>
              <a:rPr lang="en-US" dirty="0" smtClean="0"/>
              <a:t>Relatively cold.</a:t>
            </a:r>
          </a:p>
          <a:p>
            <a:r>
              <a:rPr lang="en-US" dirty="0" smtClean="0"/>
              <a:t>Longer year than Earth</a:t>
            </a:r>
          </a:p>
          <a:p>
            <a:endParaRPr lang="en-US" dirty="0"/>
          </a:p>
        </p:txBody>
      </p:sp>
    </p:spTree>
    <p:extLst>
      <p:ext uri="{BB962C8B-B14F-4D97-AF65-F5344CB8AC3E}">
        <p14:creationId xmlns:p14="http://schemas.microsoft.com/office/powerpoint/2010/main" val="3325763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planets</a:t>
            </a:r>
            <a:endParaRPr lang="en-US" dirty="0"/>
          </a:p>
        </p:txBody>
      </p:sp>
      <p:sp>
        <p:nvSpPr>
          <p:cNvPr id="3" name="Content Placeholder 2"/>
          <p:cNvSpPr>
            <a:spLocks noGrp="1"/>
          </p:cNvSpPr>
          <p:nvPr>
            <p:ph idx="1"/>
          </p:nvPr>
        </p:nvSpPr>
        <p:spPr/>
        <p:txBody>
          <a:bodyPr/>
          <a:lstStyle/>
          <a:p>
            <a:r>
              <a:rPr lang="en-US" dirty="0" smtClean="0"/>
              <a:t>Gas giants</a:t>
            </a:r>
          </a:p>
          <a:p>
            <a:r>
              <a:rPr lang="en-US" dirty="0" smtClean="0"/>
              <a:t>All have shorter day/spin faster</a:t>
            </a:r>
          </a:p>
          <a:p>
            <a:r>
              <a:rPr lang="en-US" dirty="0" smtClean="0"/>
              <a:t>All colder</a:t>
            </a:r>
          </a:p>
          <a:p>
            <a:r>
              <a:rPr lang="en-US" dirty="0" smtClean="0"/>
              <a:t>All have very long years.</a:t>
            </a:r>
            <a:endParaRPr lang="en-US" dirty="0"/>
          </a:p>
        </p:txBody>
      </p:sp>
    </p:spTree>
    <p:extLst>
      <p:ext uri="{BB962C8B-B14F-4D97-AF65-F5344CB8AC3E}">
        <p14:creationId xmlns:p14="http://schemas.microsoft.com/office/powerpoint/2010/main" val="559753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Duration for Planets</a:t>
            </a:r>
            <a:endParaRPr lang="en-US" dirty="0"/>
          </a:p>
        </p:txBody>
      </p:sp>
      <p:sp>
        <p:nvSpPr>
          <p:cNvPr id="3" name="Content Placeholder 2"/>
          <p:cNvSpPr>
            <a:spLocks noGrp="1"/>
          </p:cNvSpPr>
          <p:nvPr>
            <p:ph idx="1"/>
          </p:nvPr>
        </p:nvSpPr>
        <p:spPr/>
        <p:txBody>
          <a:bodyPr/>
          <a:lstStyle/>
          <a:p>
            <a:r>
              <a:rPr lang="en-US" dirty="0" smtClean="0"/>
              <a:t>The closer to the sun, the shorter the year</a:t>
            </a:r>
          </a:p>
          <a:p>
            <a:r>
              <a:rPr lang="en-US" dirty="0" smtClean="0"/>
              <a:t>The further, the longer the year</a:t>
            </a:r>
            <a:endParaRPr lang="en-US" dirty="0"/>
          </a:p>
        </p:txBody>
      </p:sp>
    </p:spTree>
    <p:extLst>
      <p:ext uri="{BB962C8B-B14F-4D97-AF65-F5344CB8AC3E}">
        <p14:creationId xmlns:p14="http://schemas.microsoft.com/office/powerpoint/2010/main" val="299468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p:sp>
        <p:nvSpPr>
          <p:cNvPr id="3" name="Content Placeholder 2"/>
          <p:cNvSpPr>
            <a:spLocks noGrp="1"/>
          </p:cNvSpPr>
          <p:nvPr>
            <p:ph idx="1"/>
          </p:nvPr>
        </p:nvSpPr>
        <p:spPr/>
        <p:txBody>
          <a:bodyPr/>
          <a:lstStyle/>
          <a:p>
            <a:r>
              <a:rPr lang="en-US" dirty="0" smtClean="0"/>
              <a:t>A process where the distance between points in the universe increases.</a:t>
            </a:r>
          </a:p>
          <a:p>
            <a:r>
              <a:rPr lang="en-US" dirty="0" smtClean="0"/>
              <a:t>A process where space increases</a:t>
            </a:r>
          </a:p>
          <a:p>
            <a:r>
              <a:rPr lang="en-US" dirty="0" smtClean="0"/>
              <a:t>Happened quickly after the big bang</a:t>
            </a:r>
          </a:p>
          <a:p>
            <a:r>
              <a:rPr lang="en-US" dirty="0" smtClean="0"/>
              <a:t>Happens slowly now</a:t>
            </a:r>
          </a:p>
          <a:p>
            <a:r>
              <a:rPr lang="en-US" dirty="0" smtClean="0"/>
              <a:t>Caused the universe to cool</a:t>
            </a:r>
          </a:p>
          <a:p>
            <a:r>
              <a:rPr lang="en-US" dirty="0" smtClean="0"/>
              <a:t>As the universe cooled, allowed modern matter to form</a:t>
            </a:r>
            <a:endParaRPr lang="en-US" dirty="0"/>
          </a:p>
        </p:txBody>
      </p:sp>
    </p:spTree>
    <p:extLst>
      <p:ext uri="{BB962C8B-B14F-4D97-AF65-F5344CB8AC3E}">
        <p14:creationId xmlns:p14="http://schemas.microsoft.com/office/powerpoint/2010/main" val="608332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Duration for Planets</a:t>
            </a:r>
            <a:endParaRPr lang="en-US" dirty="0"/>
          </a:p>
        </p:txBody>
      </p:sp>
      <p:sp>
        <p:nvSpPr>
          <p:cNvPr id="3" name="Content Placeholder 2"/>
          <p:cNvSpPr>
            <a:spLocks noGrp="1"/>
          </p:cNvSpPr>
          <p:nvPr>
            <p:ph idx="1"/>
          </p:nvPr>
        </p:nvSpPr>
        <p:spPr/>
        <p:txBody>
          <a:bodyPr/>
          <a:lstStyle/>
          <a:p>
            <a:r>
              <a:rPr lang="en-US" dirty="0" smtClean="0"/>
              <a:t>Gas giants spin faster</a:t>
            </a:r>
          </a:p>
          <a:p>
            <a:r>
              <a:rPr lang="en-US" dirty="0" smtClean="0"/>
              <a:t>Venus has a day longer than its year.</a:t>
            </a:r>
            <a:endParaRPr lang="en-US" dirty="0"/>
          </a:p>
        </p:txBody>
      </p:sp>
    </p:spTree>
    <p:extLst>
      <p:ext uri="{BB962C8B-B14F-4D97-AF65-F5344CB8AC3E}">
        <p14:creationId xmlns:p14="http://schemas.microsoft.com/office/powerpoint/2010/main" val="2607120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Planetary Temperature</a:t>
            </a:r>
            <a:endParaRPr lang="en-US" dirty="0"/>
          </a:p>
        </p:txBody>
      </p:sp>
      <p:sp>
        <p:nvSpPr>
          <p:cNvPr id="3" name="Content Placeholder 2"/>
          <p:cNvSpPr>
            <a:spLocks noGrp="1"/>
          </p:cNvSpPr>
          <p:nvPr>
            <p:ph idx="1"/>
          </p:nvPr>
        </p:nvSpPr>
        <p:spPr/>
        <p:txBody>
          <a:bodyPr/>
          <a:lstStyle/>
          <a:p>
            <a:r>
              <a:rPr lang="en-US" dirty="0" smtClean="0"/>
              <a:t>Closer to the sun is generally hotter, further is colder.</a:t>
            </a:r>
          </a:p>
          <a:p>
            <a:r>
              <a:rPr lang="en-US" dirty="0" smtClean="0"/>
              <a:t>A thick atmosphere can make a planet warmer than it would otherwise be.</a:t>
            </a:r>
          </a:p>
          <a:p>
            <a:r>
              <a:rPr lang="en-US" dirty="0" smtClean="0"/>
              <a:t>Volcanic activity can make an atmosphere thicker.</a:t>
            </a:r>
          </a:p>
          <a:p>
            <a:r>
              <a:rPr lang="en-US" dirty="0" smtClean="0"/>
              <a:t>A magnetic field can protect an atmosphere.</a:t>
            </a:r>
            <a:endParaRPr lang="en-US" dirty="0"/>
          </a:p>
        </p:txBody>
      </p:sp>
    </p:spTree>
    <p:extLst>
      <p:ext uri="{BB962C8B-B14F-4D97-AF65-F5344CB8AC3E}">
        <p14:creationId xmlns:p14="http://schemas.microsoft.com/office/powerpoint/2010/main" val="2872570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Planetary Atmospheres</a:t>
            </a:r>
            <a:endParaRPr lang="en-US" dirty="0"/>
          </a:p>
        </p:txBody>
      </p:sp>
      <p:sp>
        <p:nvSpPr>
          <p:cNvPr id="3" name="Content Placeholder 2"/>
          <p:cNvSpPr>
            <a:spLocks noGrp="1"/>
          </p:cNvSpPr>
          <p:nvPr>
            <p:ph idx="1"/>
          </p:nvPr>
        </p:nvSpPr>
        <p:spPr/>
        <p:txBody>
          <a:bodyPr/>
          <a:lstStyle/>
          <a:p>
            <a:r>
              <a:rPr lang="en-US" dirty="0" smtClean="0"/>
              <a:t>Radioactive materials in a planet’s core can generate heat.</a:t>
            </a:r>
          </a:p>
          <a:p>
            <a:r>
              <a:rPr lang="en-US" dirty="0" smtClean="0"/>
              <a:t>Hot cores can melt rock.</a:t>
            </a:r>
          </a:p>
          <a:p>
            <a:r>
              <a:rPr lang="en-US" dirty="0" smtClean="0"/>
              <a:t>Melted rock can come to the surface, releasing gases to build an atmosphere.</a:t>
            </a:r>
          </a:p>
          <a:p>
            <a:r>
              <a:rPr lang="en-US" dirty="0" smtClean="0"/>
              <a:t>The suns heat can boil/blow off </a:t>
            </a:r>
            <a:r>
              <a:rPr lang="en-US" smtClean="0"/>
              <a:t>a planet’s </a:t>
            </a:r>
            <a:r>
              <a:rPr lang="en-US" dirty="0" smtClean="0"/>
              <a:t>atmosphere, reducing </a:t>
            </a:r>
            <a:r>
              <a:rPr lang="en-US" smtClean="0"/>
              <a:t>it over time.</a:t>
            </a:r>
            <a:endParaRPr lang="en-US" dirty="0" smtClean="0"/>
          </a:p>
          <a:p>
            <a:r>
              <a:rPr lang="en-US" dirty="0" smtClean="0"/>
              <a:t>Spinning metals like iron at a planet’s core can produce a protective magnetic field.</a:t>
            </a:r>
            <a:endParaRPr lang="en-US" dirty="0"/>
          </a:p>
        </p:txBody>
      </p:sp>
    </p:spTree>
    <p:extLst>
      <p:ext uri="{BB962C8B-B14F-4D97-AF65-F5344CB8AC3E}">
        <p14:creationId xmlns:p14="http://schemas.microsoft.com/office/powerpoint/2010/main" val="5651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Universe Composition</a:t>
            </a:r>
            <a:endParaRPr lang="en-US" dirty="0"/>
          </a:p>
        </p:txBody>
      </p:sp>
      <p:sp>
        <p:nvSpPr>
          <p:cNvPr id="3" name="Content Placeholder 2"/>
          <p:cNvSpPr>
            <a:spLocks noGrp="1"/>
          </p:cNvSpPr>
          <p:nvPr>
            <p:ph idx="1"/>
          </p:nvPr>
        </p:nvSpPr>
        <p:spPr/>
        <p:txBody>
          <a:bodyPr/>
          <a:lstStyle/>
          <a:p>
            <a:r>
              <a:rPr lang="en-US" dirty="0" smtClean="0"/>
              <a:t>75% Hydrogen (1 proton)</a:t>
            </a:r>
          </a:p>
          <a:p>
            <a:r>
              <a:rPr lang="en-US" dirty="0" smtClean="0"/>
              <a:t>24% Helium (2 Protons)</a:t>
            </a:r>
          </a:p>
          <a:p>
            <a:r>
              <a:rPr lang="en-US" dirty="0" smtClean="0"/>
              <a:t>1% everything else</a:t>
            </a:r>
          </a:p>
          <a:p>
            <a:r>
              <a:rPr lang="en-US" dirty="0" smtClean="0"/>
              <a:t>No heavy elements such as Carbon, Oxygen and Iron</a:t>
            </a:r>
            <a:endParaRPr lang="en-US" dirty="0"/>
          </a:p>
        </p:txBody>
      </p:sp>
    </p:spTree>
    <p:extLst>
      <p:ext uri="{BB962C8B-B14F-4D97-AF65-F5344CB8AC3E}">
        <p14:creationId xmlns:p14="http://schemas.microsoft.com/office/powerpoint/2010/main" val="44738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Nebulas</a:t>
            </a:r>
            <a:endParaRPr lang="en-US" dirty="0"/>
          </a:p>
        </p:txBody>
      </p:sp>
      <p:sp>
        <p:nvSpPr>
          <p:cNvPr id="3" name="Content Placeholder 2"/>
          <p:cNvSpPr>
            <a:spLocks noGrp="1"/>
          </p:cNvSpPr>
          <p:nvPr>
            <p:ph idx="1"/>
          </p:nvPr>
        </p:nvSpPr>
        <p:spPr/>
        <p:txBody>
          <a:bodyPr/>
          <a:lstStyle/>
          <a:p>
            <a:r>
              <a:rPr lang="en-US" dirty="0" smtClean="0"/>
              <a:t>Clouds of gas, or gas and dust (heavier elements)</a:t>
            </a:r>
          </a:p>
          <a:p>
            <a:r>
              <a:rPr lang="en-US" dirty="0" smtClean="0"/>
              <a:t>Pulled together by gravity</a:t>
            </a:r>
          </a:p>
          <a:p>
            <a:r>
              <a:rPr lang="en-US" dirty="0" smtClean="0"/>
              <a:t>Early versions were globular, and did not spin much</a:t>
            </a:r>
          </a:p>
          <a:p>
            <a:r>
              <a:rPr lang="en-US" dirty="0" smtClean="0"/>
              <a:t>Later more recent versions are spinning as they condense, and have a disc or spiral form.</a:t>
            </a:r>
          </a:p>
          <a:p>
            <a:r>
              <a:rPr lang="en-US" dirty="0" smtClean="0"/>
              <a:t>More recent/younger versions contain heavier elements/dust</a:t>
            </a:r>
          </a:p>
          <a:p>
            <a:r>
              <a:rPr lang="en-US" dirty="0" smtClean="0"/>
              <a:t>These can condense to form stars and/or solar systems</a:t>
            </a:r>
            <a:endParaRPr lang="en-US" dirty="0"/>
          </a:p>
        </p:txBody>
      </p:sp>
    </p:spTree>
    <p:extLst>
      <p:ext uri="{BB962C8B-B14F-4D97-AF65-F5344CB8AC3E}">
        <p14:creationId xmlns:p14="http://schemas.microsoft.com/office/powerpoint/2010/main" val="295065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Physics</a:t>
            </a:r>
            <a:endParaRPr lang="en-US" dirty="0"/>
          </a:p>
        </p:txBody>
      </p:sp>
      <p:sp>
        <p:nvSpPr>
          <p:cNvPr id="3" name="Content Placeholder 2"/>
          <p:cNvSpPr>
            <a:spLocks noGrp="1"/>
          </p:cNvSpPr>
          <p:nvPr>
            <p:ph idx="1"/>
          </p:nvPr>
        </p:nvSpPr>
        <p:spPr/>
        <p:txBody>
          <a:bodyPr/>
          <a:lstStyle/>
          <a:p>
            <a:r>
              <a:rPr lang="en-US" dirty="0" smtClean="0"/>
              <a:t>Time and Space are linked:  At higher velocities, time slows for objects.</a:t>
            </a:r>
          </a:p>
          <a:p>
            <a:r>
              <a:rPr lang="en-US" dirty="0" smtClean="0"/>
              <a:t>Matter and energy are </a:t>
            </a:r>
            <a:r>
              <a:rPr lang="en-US" dirty="0" err="1" smtClean="0"/>
              <a:t>interconvertible</a:t>
            </a:r>
            <a:r>
              <a:rPr lang="en-US" dirty="0" smtClean="0"/>
              <a:t> by E=MC2.</a:t>
            </a:r>
          </a:p>
          <a:p>
            <a:r>
              <a:rPr lang="en-US" dirty="0" smtClean="0"/>
              <a:t>Mass and space are linked: At higher velocities, objects gain mass.</a:t>
            </a:r>
          </a:p>
          <a:p>
            <a:r>
              <a:rPr lang="en-US" dirty="0" smtClean="0"/>
              <a:t>Light takes time to travel.  Light from further away is older. </a:t>
            </a:r>
          </a:p>
          <a:p>
            <a:r>
              <a:rPr lang="en-US" dirty="0" smtClean="0"/>
              <a:t>Distant objects in the universe have traveled further, and therefore what we see is older.</a:t>
            </a:r>
            <a:endParaRPr lang="en-US" dirty="0"/>
          </a:p>
        </p:txBody>
      </p:sp>
    </p:spTree>
    <p:extLst>
      <p:ext uri="{BB962C8B-B14F-4D97-AF65-F5344CB8AC3E}">
        <p14:creationId xmlns:p14="http://schemas.microsoft.com/office/powerpoint/2010/main" val="382780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Forces</a:t>
            </a:r>
            <a:endParaRPr lang="en-US" dirty="0"/>
          </a:p>
        </p:txBody>
      </p:sp>
      <p:sp>
        <p:nvSpPr>
          <p:cNvPr id="3" name="Content Placeholder 2"/>
          <p:cNvSpPr>
            <a:spLocks noGrp="1"/>
          </p:cNvSpPr>
          <p:nvPr>
            <p:ph idx="1"/>
          </p:nvPr>
        </p:nvSpPr>
        <p:spPr/>
        <p:txBody>
          <a:bodyPr/>
          <a:lstStyle/>
          <a:p>
            <a:r>
              <a:rPr lang="en-US" dirty="0" smtClean="0"/>
              <a:t>The strong atomic force can hold particles like protons and neutrons together, but only if they are very close together.</a:t>
            </a:r>
          </a:p>
          <a:p>
            <a:r>
              <a:rPr lang="en-US" dirty="0" smtClean="0"/>
              <a:t>The electromagnetic force can hold different charges together, and push similar charges apart, and can work over large distances.  </a:t>
            </a:r>
          </a:p>
          <a:p>
            <a:r>
              <a:rPr lang="en-US" dirty="0" smtClean="0"/>
              <a:t>The Electromagnetic force is stronger than the Strong Atomic force over long distances, but weaker over short distances.</a:t>
            </a:r>
            <a:endParaRPr lang="en-US" dirty="0"/>
          </a:p>
        </p:txBody>
      </p:sp>
    </p:spTree>
    <p:extLst>
      <p:ext uri="{BB962C8B-B14F-4D97-AF65-F5344CB8AC3E}">
        <p14:creationId xmlns:p14="http://schemas.microsoft.com/office/powerpoint/2010/main" val="32235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Structure</a:t>
            </a:r>
            <a:endParaRPr lang="en-US" dirty="0"/>
          </a:p>
        </p:txBody>
      </p:sp>
      <p:sp>
        <p:nvSpPr>
          <p:cNvPr id="3" name="Content Placeholder 2"/>
          <p:cNvSpPr>
            <a:spLocks noGrp="1"/>
          </p:cNvSpPr>
          <p:nvPr>
            <p:ph idx="1"/>
          </p:nvPr>
        </p:nvSpPr>
        <p:spPr/>
        <p:txBody>
          <a:bodyPr/>
          <a:lstStyle/>
          <a:p>
            <a:r>
              <a:rPr lang="en-US" dirty="0" smtClean="0"/>
              <a:t>The nucleus contains protons (positive charge) and neutrons (no charge)</a:t>
            </a:r>
          </a:p>
          <a:p>
            <a:r>
              <a:rPr lang="en-US" dirty="0" smtClean="0"/>
              <a:t>Electrons (negative charge) are found outside the nucleus </a:t>
            </a:r>
          </a:p>
          <a:p>
            <a:r>
              <a:rPr lang="en-US" dirty="0" smtClean="0"/>
              <a:t>They are held together by the attraction of opposite charges in protons and electrons.</a:t>
            </a:r>
          </a:p>
          <a:p>
            <a:r>
              <a:rPr lang="en-US" dirty="0" smtClean="0"/>
              <a:t>Protons and neutrons in the nucleus are held together by the strong atomic force, even if their similar charges push them apart.</a:t>
            </a:r>
            <a:endParaRPr lang="en-US" dirty="0"/>
          </a:p>
        </p:txBody>
      </p:sp>
    </p:spTree>
    <p:extLst>
      <p:ext uri="{BB962C8B-B14F-4D97-AF65-F5344CB8AC3E}">
        <p14:creationId xmlns:p14="http://schemas.microsoft.com/office/powerpoint/2010/main" val="363287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Fusion</a:t>
            </a:r>
            <a:endParaRPr lang="en-US" dirty="0"/>
          </a:p>
        </p:txBody>
      </p:sp>
      <p:sp>
        <p:nvSpPr>
          <p:cNvPr id="3" name="Content Placeholder 2"/>
          <p:cNvSpPr>
            <a:spLocks noGrp="1"/>
          </p:cNvSpPr>
          <p:nvPr>
            <p:ph idx="1"/>
          </p:nvPr>
        </p:nvSpPr>
        <p:spPr/>
        <p:txBody>
          <a:bodyPr/>
          <a:lstStyle/>
          <a:p>
            <a:r>
              <a:rPr lang="en-US" dirty="0" smtClean="0"/>
              <a:t>To build heavy elements, protons must be forced close together for the strong nuclear force to take hold and pull them together.</a:t>
            </a:r>
          </a:p>
          <a:p>
            <a:r>
              <a:rPr lang="en-US" dirty="0" smtClean="0"/>
              <a:t>Electromagnetism pushes protons apart.</a:t>
            </a:r>
          </a:p>
          <a:p>
            <a:r>
              <a:rPr lang="en-US" dirty="0" smtClean="0"/>
              <a:t>A very strong force must be present to force protons together.</a:t>
            </a:r>
          </a:p>
          <a:p>
            <a:r>
              <a:rPr lang="en-US" dirty="0" smtClean="0"/>
              <a:t>If there is enough mass, gravity can be strong enough to force protons together.</a:t>
            </a:r>
          </a:p>
          <a:p>
            <a:r>
              <a:rPr lang="en-US" dirty="0" smtClean="0"/>
              <a:t>This process builds heavier elements from lighter, and produces heat and light.</a:t>
            </a:r>
          </a:p>
          <a:p>
            <a:endParaRPr lang="en-US" dirty="0"/>
          </a:p>
        </p:txBody>
      </p:sp>
    </p:spTree>
    <p:extLst>
      <p:ext uri="{BB962C8B-B14F-4D97-AF65-F5344CB8AC3E}">
        <p14:creationId xmlns:p14="http://schemas.microsoft.com/office/powerpoint/2010/main" val="1971743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1306</Words>
  <Application>Microsoft Office PowerPoint</Application>
  <PresentationFormat>Widescreen</PresentationFormat>
  <Paragraphs>157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Astronomy 2014</vt:lpstr>
      <vt:lpstr>The Big Bang</vt:lpstr>
      <vt:lpstr>Inflation</vt:lpstr>
      <vt:lpstr>Early Universe Composition</vt:lpstr>
      <vt:lpstr>Nebulas</vt:lpstr>
      <vt:lpstr>Basic Physics</vt:lpstr>
      <vt:lpstr>Basic Forces</vt:lpstr>
      <vt:lpstr>Atomic Structure</vt:lpstr>
      <vt:lpstr>Nuclear Fusion</vt:lpstr>
      <vt:lpstr>Stars</vt:lpstr>
      <vt:lpstr>Main Sequence Stars</vt:lpstr>
      <vt:lpstr>Brown Dwarves</vt:lpstr>
      <vt:lpstr>Red Giants</vt:lpstr>
      <vt:lpstr>Supernova</vt:lpstr>
      <vt:lpstr>Black Hole</vt:lpstr>
      <vt:lpstr>Solar Systems</vt:lpstr>
      <vt:lpstr>Planets</vt:lpstr>
      <vt:lpstr>Dwarf Planets</vt:lpstr>
      <vt:lpstr>Asteroids</vt:lpstr>
      <vt:lpstr>Meteoroids</vt:lpstr>
      <vt:lpstr>Moons</vt:lpstr>
      <vt:lpstr>Satellites</vt:lpstr>
      <vt:lpstr>Inner Planets</vt:lpstr>
      <vt:lpstr>Mercury</vt:lpstr>
      <vt:lpstr>Venus</vt:lpstr>
      <vt:lpstr>Earth</vt:lpstr>
      <vt:lpstr>Mars</vt:lpstr>
      <vt:lpstr>Outer planets</vt:lpstr>
      <vt:lpstr>Year Duration for Planets</vt:lpstr>
      <vt:lpstr>Daily Duration for Planets</vt:lpstr>
      <vt:lpstr>Planetary Temperature</vt:lpstr>
      <vt:lpstr>Planetary Atmospheres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Astronomy 2014</dc:title>
  <dc:creator>Seth Stevenson</dc:creator>
  <cp:lastModifiedBy>Seth Stevenson</cp:lastModifiedBy>
  <cp:revision>8</cp:revision>
  <dcterms:created xsi:type="dcterms:W3CDTF">2014-04-23T00:51:39Z</dcterms:created>
  <dcterms:modified xsi:type="dcterms:W3CDTF">2014-04-23T01:49:36Z</dcterms:modified>
</cp:coreProperties>
</file>