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9" r:id="rId13"/>
    <p:sldId id="267" r:id="rId14"/>
    <p:sldId id="270" r:id="rId15"/>
    <p:sldId id="272" r:id="rId16"/>
    <p:sldId id="271"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46646F-6467-461B-BBEE-907AC3F824A8}" type="datetimeFigureOut">
              <a:rPr lang="en-US" smtClean="0"/>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1D935B-DEAB-43F7-A147-6DA1E43C378C}" type="slidenum">
              <a:rPr lang="en-US" smtClean="0"/>
              <a:t>‹#›</a:t>
            </a:fld>
            <a:endParaRPr lang="en-US"/>
          </a:p>
        </p:txBody>
      </p:sp>
    </p:spTree>
    <p:extLst>
      <p:ext uri="{BB962C8B-B14F-4D97-AF65-F5344CB8AC3E}">
        <p14:creationId xmlns:p14="http://schemas.microsoft.com/office/powerpoint/2010/main" val="1779289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6646F-6467-461B-BBEE-907AC3F824A8}" type="datetimeFigureOut">
              <a:rPr lang="en-US" smtClean="0"/>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1D935B-DEAB-43F7-A147-6DA1E43C378C}" type="slidenum">
              <a:rPr lang="en-US" smtClean="0"/>
              <a:t>‹#›</a:t>
            </a:fld>
            <a:endParaRPr lang="en-US"/>
          </a:p>
        </p:txBody>
      </p:sp>
    </p:spTree>
    <p:extLst>
      <p:ext uri="{BB962C8B-B14F-4D97-AF65-F5344CB8AC3E}">
        <p14:creationId xmlns:p14="http://schemas.microsoft.com/office/powerpoint/2010/main" val="659449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6646F-6467-461B-BBEE-907AC3F824A8}" type="datetimeFigureOut">
              <a:rPr lang="en-US" smtClean="0"/>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1D935B-DEAB-43F7-A147-6DA1E43C378C}" type="slidenum">
              <a:rPr lang="en-US" smtClean="0"/>
              <a:t>‹#›</a:t>
            </a:fld>
            <a:endParaRPr lang="en-US"/>
          </a:p>
        </p:txBody>
      </p:sp>
    </p:spTree>
    <p:extLst>
      <p:ext uri="{BB962C8B-B14F-4D97-AF65-F5344CB8AC3E}">
        <p14:creationId xmlns:p14="http://schemas.microsoft.com/office/powerpoint/2010/main" val="2655797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6646F-6467-461B-BBEE-907AC3F824A8}" type="datetimeFigureOut">
              <a:rPr lang="en-US" smtClean="0"/>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1D935B-DEAB-43F7-A147-6DA1E43C378C}" type="slidenum">
              <a:rPr lang="en-US" smtClean="0"/>
              <a:t>‹#›</a:t>
            </a:fld>
            <a:endParaRPr lang="en-US"/>
          </a:p>
        </p:txBody>
      </p:sp>
    </p:spTree>
    <p:extLst>
      <p:ext uri="{BB962C8B-B14F-4D97-AF65-F5344CB8AC3E}">
        <p14:creationId xmlns:p14="http://schemas.microsoft.com/office/powerpoint/2010/main" val="1375368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46646F-6467-461B-BBEE-907AC3F824A8}" type="datetimeFigureOut">
              <a:rPr lang="en-US" smtClean="0"/>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1D935B-DEAB-43F7-A147-6DA1E43C378C}" type="slidenum">
              <a:rPr lang="en-US" smtClean="0"/>
              <a:t>‹#›</a:t>
            </a:fld>
            <a:endParaRPr lang="en-US"/>
          </a:p>
        </p:txBody>
      </p:sp>
    </p:spTree>
    <p:extLst>
      <p:ext uri="{BB962C8B-B14F-4D97-AF65-F5344CB8AC3E}">
        <p14:creationId xmlns:p14="http://schemas.microsoft.com/office/powerpoint/2010/main" val="81518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46646F-6467-461B-BBEE-907AC3F824A8}" type="datetimeFigureOut">
              <a:rPr lang="en-US" smtClean="0"/>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1D935B-DEAB-43F7-A147-6DA1E43C378C}" type="slidenum">
              <a:rPr lang="en-US" smtClean="0"/>
              <a:t>‹#›</a:t>
            </a:fld>
            <a:endParaRPr lang="en-US"/>
          </a:p>
        </p:txBody>
      </p:sp>
    </p:spTree>
    <p:extLst>
      <p:ext uri="{BB962C8B-B14F-4D97-AF65-F5344CB8AC3E}">
        <p14:creationId xmlns:p14="http://schemas.microsoft.com/office/powerpoint/2010/main" val="1831465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46646F-6467-461B-BBEE-907AC3F824A8}" type="datetimeFigureOut">
              <a:rPr lang="en-US" smtClean="0"/>
              <a:t>2/10/2015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1D935B-DEAB-43F7-A147-6DA1E43C378C}" type="slidenum">
              <a:rPr lang="en-US" smtClean="0"/>
              <a:t>‹#›</a:t>
            </a:fld>
            <a:endParaRPr lang="en-US"/>
          </a:p>
        </p:txBody>
      </p:sp>
    </p:spTree>
    <p:extLst>
      <p:ext uri="{BB962C8B-B14F-4D97-AF65-F5344CB8AC3E}">
        <p14:creationId xmlns:p14="http://schemas.microsoft.com/office/powerpoint/2010/main" val="207186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46646F-6467-461B-BBEE-907AC3F824A8}" type="datetimeFigureOut">
              <a:rPr lang="en-US" smtClean="0"/>
              <a:t>2/10/2015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1D935B-DEAB-43F7-A147-6DA1E43C378C}" type="slidenum">
              <a:rPr lang="en-US" smtClean="0"/>
              <a:t>‹#›</a:t>
            </a:fld>
            <a:endParaRPr lang="en-US"/>
          </a:p>
        </p:txBody>
      </p:sp>
    </p:spTree>
    <p:extLst>
      <p:ext uri="{BB962C8B-B14F-4D97-AF65-F5344CB8AC3E}">
        <p14:creationId xmlns:p14="http://schemas.microsoft.com/office/powerpoint/2010/main" val="3656284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46646F-6467-461B-BBEE-907AC3F824A8}" type="datetimeFigureOut">
              <a:rPr lang="en-US" smtClean="0"/>
              <a:t>2/10/2015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1D935B-DEAB-43F7-A147-6DA1E43C378C}" type="slidenum">
              <a:rPr lang="en-US" smtClean="0"/>
              <a:t>‹#›</a:t>
            </a:fld>
            <a:endParaRPr lang="en-US"/>
          </a:p>
        </p:txBody>
      </p:sp>
    </p:spTree>
    <p:extLst>
      <p:ext uri="{BB962C8B-B14F-4D97-AF65-F5344CB8AC3E}">
        <p14:creationId xmlns:p14="http://schemas.microsoft.com/office/powerpoint/2010/main" val="3719414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6646F-6467-461B-BBEE-907AC3F824A8}" type="datetimeFigureOut">
              <a:rPr lang="en-US" smtClean="0"/>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1D935B-DEAB-43F7-A147-6DA1E43C378C}" type="slidenum">
              <a:rPr lang="en-US" smtClean="0"/>
              <a:t>‹#›</a:t>
            </a:fld>
            <a:endParaRPr lang="en-US"/>
          </a:p>
        </p:txBody>
      </p:sp>
    </p:spTree>
    <p:extLst>
      <p:ext uri="{BB962C8B-B14F-4D97-AF65-F5344CB8AC3E}">
        <p14:creationId xmlns:p14="http://schemas.microsoft.com/office/powerpoint/2010/main" val="1046623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6646F-6467-461B-BBEE-907AC3F824A8}" type="datetimeFigureOut">
              <a:rPr lang="en-US" smtClean="0"/>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1D935B-DEAB-43F7-A147-6DA1E43C378C}" type="slidenum">
              <a:rPr lang="en-US" smtClean="0"/>
              <a:t>‹#›</a:t>
            </a:fld>
            <a:endParaRPr lang="en-US"/>
          </a:p>
        </p:txBody>
      </p:sp>
    </p:spTree>
    <p:extLst>
      <p:ext uri="{BB962C8B-B14F-4D97-AF65-F5344CB8AC3E}">
        <p14:creationId xmlns:p14="http://schemas.microsoft.com/office/powerpoint/2010/main" val="3716068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46646F-6467-461B-BBEE-907AC3F824A8}" type="datetimeFigureOut">
              <a:rPr lang="en-US" smtClean="0"/>
              <a:t>2/10/2015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1D935B-DEAB-43F7-A147-6DA1E43C378C}" type="slidenum">
              <a:rPr lang="en-US" smtClean="0"/>
              <a:t>‹#›</a:t>
            </a:fld>
            <a:endParaRPr lang="en-US"/>
          </a:p>
        </p:txBody>
      </p:sp>
    </p:spTree>
    <p:extLst>
      <p:ext uri="{BB962C8B-B14F-4D97-AF65-F5344CB8AC3E}">
        <p14:creationId xmlns:p14="http://schemas.microsoft.com/office/powerpoint/2010/main" val="3725930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Genetics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11833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Diploid Phenotypes</a:t>
            </a:r>
            <a:endParaRPr lang="en-US" dirty="0"/>
          </a:p>
        </p:txBody>
      </p:sp>
      <p:sp>
        <p:nvSpPr>
          <p:cNvPr id="3" name="Content Placeholder 2"/>
          <p:cNvSpPr>
            <a:spLocks noGrp="1"/>
          </p:cNvSpPr>
          <p:nvPr>
            <p:ph idx="1"/>
          </p:nvPr>
        </p:nvSpPr>
        <p:spPr/>
        <p:txBody>
          <a:bodyPr/>
          <a:lstStyle/>
          <a:p>
            <a:r>
              <a:rPr lang="en-US" dirty="0" smtClean="0"/>
              <a:t>The traits/phenotype of diploid organism are the result of the COMBINED effects of both genes in the set.</a:t>
            </a:r>
          </a:p>
          <a:p>
            <a:r>
              <a:rPr lang="en-US" dirty="0" smtClean="0"/>
              <a:t>Since it is possible to inherit different alleles of the same gene (one from each parent) it is possible to have many different phenotypes based on the combinations of genes an individual has.</a:t>
            </a:r>
          </a:p>
          <a:p>
            <a:endParaRPr lang="en-US" dirty="0"/>
          </a:p>
        </p:txBody>
      </p:sp>
    </p:spTree>
    <p:extLst>
      <p:ext uri="{BB962C8B-B14F-4D97-AF65-F5344CB8AC3E}">
        <p14:creationId xmlns:p14="http://schemas.microsoft.com/office/powerpoint/2010/main" val="3672262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Genotype</a:t>
            </a:r>
            <a:endParaRPr lang="en-US" dirty="0"/>
          </a:p>
        </p:txBody>
      </p:sp>
      <p:sp>
        <p:nvSpPr>
          <p:cNvPr id="3" name="Content Placeholder 2"/>
          <p:cNvSpPr>
            <a:spLocks noGrp="1"/>
          </p:cNvSpPr>
          <p:nvPr>
            <p:ph idx="1"/>
          </p:nvPr>
        </p:nvSpPr>
        <p:spPr/>
        <p:txBody>
          <a:bodyPr/>
          <a:lstStyle/>
          <a:p>
            <a:r>
              <a:rPr lang="en-US" dirty="0" smtClean="0"/>
              <a:t>The combination of alleles an organism has for its versions of a gene is its Genotype.</a:t>
            </a:r>
          </a:p>
          <a:p>
            <a:r>
              <a:rPr lang="en-US" dirty="0" smtClean="0"/>
              <a:t>Genotype </a:t>
            </a:r>
            <a:r>
              <a:rPr lang="en-US" i="1" dirty="0" smtClean="0"/>
              <a:t>causes</a:t>
            </a:r>
            <a:r>
              <a:rPr lang="en-US" dirty="0" smtClean="0"/>
              <a:t> Phenotype.</a:t>
            </a:r>
          </a:p>
          <a:p>
            <a:r>
              <a:rPr lang="en-US" dirty="0" smtClean="0"/>
              <a:t>Different genotypes can have the same phenotype.</a:t>
            </a:r>
          </a:p>
          <a:p>
            <a:r>
              <a:rPr lang="en-US" dirty="0" smtClean="0"/>
              <a:t>Phenotype depends on what </a:t>
            </a:r>
            <a:r>
              <a:rPr lang="en-US" i="1" dirty="0" smtClean="0"/>
              <a:t>proteins</a:t>
            </a:r>
            <a:r>
              <a:rPr lang="en-US" dirty="0" smtClean="0"/>
              <a:t> are made by the two alleles in the genotype.</a:t>
            </a:r>
          </a:p>
        </p:txBody>
      </p:sp>
    </p:spTree>
    <p:extLst>
      <p:ext uri="{BB962C8B-B14F-4D97-AF65-F5344CB8AC3E}">
        <p14:creationId xmlns:p14="http://schemas.microsoft.com/office/powerpoint/2010/main" val="34463907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Genotypes</a:t>
            </a:r>
            <a:endParaRPr lang="en-US" dirty="0"/>
          </a:p>
        </p:txBody>
      </p:sp>
      <p:sp>
        <p:nvSpPr>
          <p:cNvPr id="3" name="Content Placeholder 2"/>
          <p:cNvSpPr>
            <a:spLocks noGrp="1"/>
          </p:cNvSpPr>
          <p:nvPr>
            <p:ph idx="1"/>
          </p:nvPr>
        </p:nvSpPr>
        <p:spPr/>
        <p:txBody>
          <a:bodyPr/>
          <a:lstStyle/>
          <a:p>
            <a:r>
              <a:rPr lang="en-US" dirty="0" smtClean="0"/>
              <a:t>If an organism has two copies of the same allele for a gene, it is called </a:t>
            </a:r>
            <a:r>
              <a:rPr lang="en-US" i="1" dirty="0" smtClean="0"/>
              <a:t>Homozygous </a:t>
            </a:r>
            <a:r>
              <a:rPr lang="en-US" dirty="0" smtClean="0"/>
              <a:t>(homo=same.)</a:t>
            </a:r>
          </a:p>
          <a:p>
            <a:r>
              <a:rPr lang="en-US" dirty="0" smtClean="0"/>
              <a:t>If an organism has two different alleles for a gene, it is called heterozygous (hetero=different.)</a:t>
            </a:r>
            <a:endParaRPr lang="en-US" dirty="0"/>
          </a:p>
        </p:txBody>
      </p:sp>
    </p:spTree>
    <p:extLst>
      <p:ext uri="{BB962C8B-B14F-4D97-AF65-F5344CB8AC3E}">
        <p14:creationId xmlns:p14="http://schemas.microsoft.com/office/powerpoint/2010/main" val="1952657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t>From Genotype to Phenotype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9967888"/>
              </p:ext>
            </p:extLst>
          </p:nvPr>
        </p:nvGraphicFramePr>
        <p:xfrm>
          <a:off x="381000" y="685800"/>
          <a:ext cx="8305800" cy="2194560"/>
        </p:xfrm>
        <a:graphic>
          <a:graphicData uri="http://schemas.openxmlformats.org/drawingml/2006/table">
            <a:tbl>
              <a:tblPr firstRow="1" bandRow="1">
                <a:tableStyleId>{F5AB1C69-6EDB-4FF4-983F-18BD219EF322}</a:tableStyleId>
              </a:tblPr>
              <a:tblGrid>
                <a:gridCol w="2977551"/>
                <a:gridCol w="5328249"/>
              </a:tblGrid>
              <a:tr h="323421">
                <a:tc>
                  <a:txBody>
                    <a:bodyPr/>
                    <a:lstStyle/>
                    <a:p>
                      <a:pPr algn="ctr"/>
                      <a:endParaRPr lang="en-US" dirty="0"/>
                    </a:p>
                  </a:txBody>
                  <a:tcPr/>
                </a:tc>
                <a:tc>
                  <a:txBody>
                    <a:bodyPr/>
                    <a:lstStyle/>
                    <a:p>
                      <a:endParaRPr lang="en-US" dirty="0"/>
                    </a:p>
                  </a:txBody>
                  <a:tcPr/>
                </a:tc>
              </a:tr>
              <a:tr h="1051118">
                <a:tc>
                  <a:txBody>
                    <a:bodyPr/>
                    <a:lstStyle/>
                    <a:p>
                      <a:r>
                        <a:rPr lang="en-US" sz="1800" b="1" kern="1200" dirty="0" smtClean="0">
                          <a:solidFill>
                            <a:schemeClr val="tx1"/>
                          </a:solidFill>
                          <a:effectLst/>
                          <a:latin typeface="+mn-lt"/>
                          <a:ea typeface="+mn-ea"/>
                          <a:cs typeface="+mn-cs"/>
                        </a:rPr>
                        <a:t>Key information: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effectLst/>
                          <a:latin typeface="+mn-lt"/>
                          <a:ea typeface="+mn-ea"/>
                          <a:cs typeface="+mn-cs"/>
                        </a:rPr>
                        <a:t>The vacuoles in the cells that make up the flower petals in this plant contain beta carotene, giving the cells a yellow color.</a:t>
                      </a:r>
                    </a:p>
                    <a:p>
                      <a:endParaRPr lang="en-US" dirty="0">
                        <a:solidFill>
                          <a:schemeClr val="tx1"/>
                        </a:solidFill>
                      </a:endParaRPr>
                    </a:p>
                  </a:txBody>
                  <a:tcPr/>
                </a:tc>
              </a:tr>
              <a:tr h="5659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effectLst/>
                          <a:latin typeface="+mn-lt"/>
                          <a:ea typeface="+mn-ea"/>
                          <a:cs typeface="+mn-cs"/>
                        </a:rPr>
                        <a:t>Gene:</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effectLst/>
                          <a:latin typeface="+mn-lt"/>
                          <a:ea typeface="+mn-ea"/>
                          <a:cs typeface="+mn-cs"/>
                        </a:rPr>
                        <a:t>Flower Pigment (Color)</a:t>
                      </a:r>
                    </a:p>
                    <a:p>
                      <a:endParaRPr lang="en-US" dirty="0">
                        <a:solidFill>
                          <a:schemeClr val="tx1"/>
                        </a:solidFill>
                      </a:endParaRPr>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779332461"/>
              </p:ext>
            </p:extLst>
          </p:nvPr>
        </p:nvGraphicFramePr>
        <p:xfrm>
          <a:off x="381000" y="2971800"/>
          <a:ext cx="4038600" cy="3017520"/>
        </p:xfrm>
        <a:graphic>
          <a:graphicData uri="http://schemas.openxmlformats.org/drawingml/2006/table">
            <a:tbl>
              <a:tblPr firstRow="1" bandRow="1">
                <a:tableStyleId>{5C22544A-7EE6-4342-B048-85BDC9FD1C3A}</a:tableStyleId>
              </a:tblPr>
              <a:tblGrid>
                <a:gridCol w="1447800"/>
                <a:gridCol w="2590800"/>
              </a:tblGrid>
              <a:tr h="886416">
                <a:tc>
                  <a:txBody>
                    <a:bodyPr/>
                    <a:lstStyle/>
                    <a:p>
                      <a:r>
                        <a:rPr lang="en-US" sz="1800" kern="1200" dirty="0" smtClean="0">
                          <a:effectLst/>
                        </a:rPr>
                        <a:t>Version/</a:t>
                      </a:r>
                    </a:p>
                    <a:p>
                      <a:r>
                        <a:rPr lang="en-US" sz="1800" kern="1200" dirty="0" smtClean="0">
                          <a:effectLst/>
                        </a:rPr>
                        <a:t>Allele: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Encodes the info to make an enzyme (protein) that produces a blue pigment.</a:t>
                      </a:r>
                    </a:p>
                    <a:p>
                      <a:endParaRPr lang="en-US" dirty="0">
                        <a:solidFill>
                          <a:schemeClr val="tx1"/>
                        </a:solidFill>
                      </a:endParaRPr>
                    </a:p>
                  </a:txBody>
                  <a:tcPr/>
                </a:tc>
              </a:tr>
              <a:tr h="513167">
                <a:tc>
                  <a:txBody>
                    <a:bodyPr/>
                    <a:lstStyle/>
                    <a:p>
                      <a:r>
                        <a:rPr lang="en-US" sz="1800" kern="1200" dirty="0" smtClean="0">
                          <a:effectLst/>
                        </a:rPr>
                        <a:t>Allele Symbol: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kern="1200" dirty="0" smtClean="0">
                          <a:effectLst/>
                        </a:rPr>
                        <a:t>B</a:t>
                      </a:r>
                    </a:p>
                    <a:p>
                      <a:endParaRPr lang="en-US" dirty="0">
                        <a:solidFill>
                          <a:schemeClr val="tx1"/>
                        </a:solidFill>
                      </a:endParaRPr>
                    </a:p>
                  </a:txBody>
                  <a:tcPr/>
                </a:tc>
              </a:tr>
              <a:tr h="886416">
                <a:tc>
                  <a:txBody>
                    <a:bodyPr/>
                    <a:lstStyle/>
                    <a:p>
                      <a:r>
                        <a:rPr lang="en-US" sz="1800" kern="1200" dirty="0" smtClean="0">
                          <a:effectLst/>
                        </a:rPr>
                        <a:t>Phenotype: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If the B allele is present, the flower will appear blue in color.</a:t>
                      </a:r>
                    </a:p>
                    <a:p>
                      <a:endParaRPr lang="en-US" dirty="0">
                        <a:solidFill>
                          <a:schemeClr val="tx1"/>
                        </a:solidFill>
                      </a:endParaRPr>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744565051"/>
              </p:ext>
            </p:extLst>
          </p:nvPr>
        </p:nvGraphicFramePr>
        <p:xfrm>
          <a:off x="4648200" y="2971800"/>
          <a:ext cx="4038600" cy="3017520"/>
        </p:xfrm>
        <a:graphic>
          <a:graphicData uri="http://schemas.openxmlformats.org/drawingml/2006/table">
            <a:tbl>
              <a:tblPr firstRow="1" bandRow="1">
                <a:tableStyleId>{5C22544A-7EE6-4342-B048-85BDC9FD1C3A}</a:tableStyleId>
              </a:tblPr>
              <a:tblGrid>
                <a:gridCol w="1447800"/>
                <a:gridCol w="2590800"/>
              </a:tblGrid>
              <a:tr h="886416">
                <a:tc>
                  <a:txBody>
                    <a:bodyPr/>
                    <a:lstStyle/>
                    <a:p>
                      <a:r>
                        <a:rPr lang="en-US" sz="1800" kern="1200" dirty="0" smtClean="0">
                          <a:effectLst/>
                        </a:rPr>
                        <a:t>Version/</a:t>
                      </a:r>
                    </a:p>
                    <a:p>
                      <a:r>
                        <a:rPr lang="en-US" sz="1800" kern="1200" dirty="0" smtClean="0">
                          <a:effectLst/>
                        </a:rPr>
                        <a:t>Allele: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Encodes the info to make an enzyme (protein) that produces a blue pigment.</a:t>
                      </a:r>
                    </a:p>
                    <a:p>
                      <a:endParaRPr lang="en-US" dirty="0">
                        <a:solidFill>
                          <a:schemeClr val="tx1"/>
                        </a:solidFill>
                      </a:endParaRPr>
                    </a:p>
                  </a:txBody>
                  <a:tcPr/>
                </a:tc>
              </a:tr>
              <a:tr h="513167">
                <a:tc>
                  <a:txBody>
                    <a:bodyPr/>
                    <a:lstStyle/>
                    <a:p>
                      <a:r>
                        <a:rPr lang="en-US" sz="1800" kern="1200" dirty="0" smtClean="0">
                          <a:effectLst/>
                        </a:rPr>
                        <a:t>Allele Symbol: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kern="1200" dirty="0" smtClean="0">
                          <a:effectLst/>
                        </a:rPr>
                        <a:t>b</a:t>
                      </a:r>
                    </a:p>
                    <a:p>
                      <a:endParaRPr lang="en-US" dirty="0">
                        <a:solidFill>
                          <a:schemeClr val="tx1"/>
                        </a:solidFill>
                      </a:endParaRPr>
                    </a:p>
                  </a:txBody>
                  <a:tcPr/>
                </a:tc>
              </a:tr>
              <a:tr h="886416">
                <a:tc>
                  <a:txBody>
                    <a:bodyPr/>
                    <a:lstStyle/>
                    <a:p>
                      <a:r>
                        <a:rPr lang="en-US" sz="1800" kern="1200" dirty="0" smtClean="0">
                          <a:effectLst/>
                        </a:rPr>
                        <a:t>Phenotype: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If the b allele is present, this gene does not contribute to color.</a:t>
                      </a:r>
                    </a:p>
                    <a:p>
                      <a:endParaRPr lang="en-US" dirty="0">
                        <a:solidFill>
                          <a:schemeClr val="tx1"/>
                        </a:solidFill>
                      </a:endParaRPr>
                    </a:p>
                  </a:txBody>
                  <a:tcPr/>
                </a:tc>
              </a:tr>
            </a:tbl>
          </a:graphicData>
        </a:graphic>
      </p:graphicFrame>
      <p:sp>
        <p:nvSpPr>
          <p:cNvPr id="8" name="Multiply 7"/>
          <p:cNvSpPr/>
          <p:nvPr/>
        </p:nvSpPr>
        <p:spPr>
          <a:xfrm>
            <a:off x="4414157" y="4223657"/>
            <a:ext cx="2286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0751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657" y="0"/>
            <a:ext cx="8229600" cy="1143000"/>
          </a:xfrm>
        </p:spPr>
        <p:txBody>
          <a:bodyPr/>
          <a:lstStyle/>
          <a:p>
            <a:r>
              <a:rPr lang="en-US" dirty="0" smtClean="0"/>
              <a:t>What should happen?</a:t>
            </a:r>
            <a:endParaRPr lang="en-US" dirty="0"/>
          </a:p>
        </p:txBody>
      </p:sp>
      <p:sp>
        <p:nvSpPr>
          <p:cNvPr id="3" name="Content Placeholder 2"/>
          <p:cNvSpPr>
            <a:spLocks noGrp="1"/>
          </p:cNvSpPr>
          <p:nvPr>
            <p:ph idx="1"/>
          </p:nvPr>
        </p:nvSpPr>
        <p:spPr>
          <a:xfrm>
            <a:off x="413657" y="838200"/>
            <a:ext cx="8229600" cy="4525963"/>
          </a:xfrm>
        </p:spPr>
        <p:txBody>
          <a:bodyPr/>
          <a:lstStyle/>
          <a:p>
            <a:r>
              <a:rPr lang="en-US" dirty="0" smtClean="0"/>
              <a:t>What is the Genotype?  </a:t>
            </a:r>
          </a:p>
          <a:p>
            <a:pPr lvl="1"/>
            <a:r>
              <a:rPr lang="en-US" dirty="0" smtClean="0"/>
              <a:t>Bb, Heterozygous.</a:t>
            </a:r>
          </a:p>
          <a:p>
            <a:r>
              <a:rPr lang="en-US" dirty="0" smtClean="0"/>
              <a:t>What is the Phenotype?  </a:t>
            </a:r>
          </a:p>
          <a:p>
            <a:pPr lvl="1"/>
            <a:r>
              <a:rPr lang="en-US" dirty="0" smtClean="0"/>
              <a:t>Blue flower petals.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94939995"/>
              </p:ext>
            </p:extLst>
          </p:nvPr>
        </p:nvGraphicFramePr>
        <p:xfrm>
          <a:off x="375557" y="3276600"/>
          <a:ext cx="4038600" cy="3017520"/>
        </p:xfrm>
        <a:graphic>
          <a:graphicData uri="http://schemas.openxmlformats.org/drawingml/2006/table">
            <a:tbl>
              <a:tblPr firstRow="1" bandRow="1">
                <a:tableStyleId>{5C22544A-7EE6-4342-B048-85BDC9FD1C3A}</a:tableStyleId>
              </a:tblPr>
              <a:tblGrid>
                <a:gridCol w="1447800"/>
                <a:gridCol w="2590800"/>
              </a:tblGrid>
              <a:tr h="886416">
                <a:tc>
                  <a:txBody>
                    <a:bodyPr/>
                    <a:lstStyle/>
                    <a:p>
                      <a:r>
                        <a:rPr lang="en-US" sz="1800" kern="1200" dirty="0" smtClean="0">
                          <a:effectLst/>
                        </a:rPr>
                        <a:t>Version/</a:t>
                      </a:r>
                    </a:p>
                    <a:p>
                      <a:r>
                        <a:rPr lang="en-US" sz="1800" kern="1200" dirty="0" smtClean="0">
                          <a:effectLst/>
                        </a:rPr>
                        <a:t>Allele: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Encodes the info to make an enzyme (protein) that produces a blue pigment.</a:t>
                      </a:r>
                    </a:p>
                    <a:p>
                      <a:endParaRPr lang="en-US" dirty="0">
                        <a:solidFill>
                          <a:schemeClr val="tx1"/>
                        </a:solidFill>
                      </a:endParaRPr>
                    </a:p>
                  </a:txBody>
                  <a:tcPr/>
                </a:tc>
              </a:tr>
              <a:tr h="513167">
                <a:tc>
                  <a:txBody>
                    <a:bodyPr/>
                    <a:lstStyle/>
                    <a:p>
                      <a:r>
                        <a:rPr lang="en-US" sz="1800" kern="1200" dirty="0" smtClean="0">
                          <a:effectLst/>
                        </a:rPr>
                        <a:t>Allele Symbol: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kern="1200" dirty="0" smtClean="0">
                          <a:effectLst/>
                        </a:rPr>
                        <a:t>B</a:t>
                      </a:r>
                    </a:p>
                    <a:p>
                      <a:endParaRPr lang="en-US" dirty="0">
                        <a:solidFill>
                          <a:schemeClr val="tx1"/>
                        </a:solidFill>
                      </a:endParaRPr>
                    </a:p>
                  </a:txBody>
                  <a:tcPr/>
                </a:tc>
              </a:tr>
              <a:tr h="886416">
                <a:tc>
                  <a:txBody>
                    <a:bodyPr/>
                    <a:lstStyle/>
                    <a:p>
                      <a:r>
                        <a:rPr lang="en-US" sz="1800" kern="1200" dirty="0" smtClean="0">
                          <a:effectLst/>
                        </a:rPr>
                        <a:t>Phenotype: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If the B allele is present, the flower will appear blue in color.</a:t>
                      </a:r>
                    </a:p>
                    <a:p>
                      <a:endParaRPr lang="en-US" dirty="0">
                        <a:solidFill>
                          <a:schemeClr val="tx1"/>
                        </a:solidFill>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49658563"/>
              </p:ext>
            </p:extLst>
          </p:nvPr>
        </p:nvGraphicFramePr>
        <p:xfrm>
          <a:off x="4642757" y="3276600"/>
          <a:ext cx="4038600" cy="3017520"/>
        </p:xfrm>
        <a:graphic>
          <a:graphicData uri="http://schemas.openxmlformats.org/drawingml/2006/table">
            <a:tbl>
              <a:tblPr firstRow="1" bandRow="1">
                <a:tableStyleId>{5C22544A-7EE6-4342-B048-85BDC9FD1C3A}</a:tableStyleId>
              </a:tblPr>
              <a:tblGrid>
                <a:gridCol w="1447800"/>
                <a:gridCol w="2590800"/>
              </a:tblGrid>
              <a:tr h="886416">
                <a:tc>
                  <a:txBody>
                    <a:bodyPr/>
                    <a:lstStyle/>
                    <a:p>
                      <a:r>
                        <a:rPr lang="en-US" sz="1800" kern="1200" dirty="0" smtClean="0">
                          <a:effectLst/>
                        </a:rPr>
                        <a:t>Version/</a:t>
                      </a:r>
                    </a:p>
                    <a:p>
                      <a:r>
                        <a:rPr lang="en-US" sz="1800" kern="1200" dirty="0" smtClean="0">
                          <a:effectLst/>
                        </a:rPr>
                        <a:t>Allele: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Encodes the info to make an enzyme (protein) that produces </a:t>
                      </a:r>
                      <a:r>
                        <a:rPr lang="en-US" sz="1800" kern="1200" dirty="0" smtClean="0">
                          <a:effectLst/>
                        </a:rPr>
                        <a:t>no pigment</a:t>
                      </a:r>
                      <a:r>
                        <a:rPr lang="en-US" sz="1800" kern="1200" dirty="0" smtClean="0">
                          <a:effectLst/>
                        </a:rPr>
                        <a:t>.</a:t>
                      </a:r>
                    </a:p>
                    <a:p>
                      <a:endParaRPr lang="en-US" dirty="0">
                        <a:solidFill>
                          <a:schemeClr val="tx1"/>
                        </a:solidFill>
                      </a:endParaRPr>
                    </a:p>
                  </a:txBody>
                  <a:tcPr/>
                </a:tc>
              </a:tr>
              <a:tr h="513167">
                <a:tc>
                  <a:txBody>
                    <a:bodyPr/>
                    <a:lstStyle/>
                    <a:p>
                      <a:r>
                        <a:rPr lang="en-US" sz="1800" kern="1200" dirty="0" smtClean="0">
                          <a:effectLst/>
                        </a:rPr>
                        <a:t>Allele Symbol: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kern="1200" dirty="0" smtClean="0">
                          <a:effectLst/>
                        </a:rPr>
                        <a:t>b</a:t>
                      </a:r>
                    </a:p>
                    <a:p>
                      <a:endParaRPr lang="en-US" dirty="0">
                        <a:solidFill>
                          <a:schemeClr val="tx1"/>
                        </a:solidFill>
                      </a:endParaRPr>
                    </a:p>
                  </a:txBody>
                  <a:tcPr/>
                </a:tc>
              </a:tr>
              <a:tr h="886416">
                <a:tc>
                  <a:txBody>
                    <a:bodyPr/>
                    <a:lstStyle/>
                    <a:p>
                      <a:r>
                        <a:rPr lang="en-US" sz="1800" kern="1200" dirty="0" smtClean="0">
                          <a:effectLst/>
                        </a:rPr>
                        <a:t>Phenotype: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If the b allele is present, this gene does not contribute to color.</a:t>
                      </a:r>
                    </a:p>
                    <a:p>
                      <a:endParaRPr lang="en-US" dirty="0">
                        <a:solidFill>
                          <a:schemeClr val="tx1"/>
                        </a:solidFill>
                      </a:endParaRPr>
                    </a:p>
                  </a:txBody>
                  <a:tcPr/>
                </a:tc>
              </a:tr>
            </a:tbl>
          </a:graphicData>
        </a:graphic>
      </p:graphicFrame>
      <p:sp>
        <p:nvSpPr>
          <p:cNvPr id="6" name="Multiply 5"/>
          <p:cNvSpPr/>
          <p:nvPr/>
        </p:nvSpPr>
        <p:spPr>
          <a:xfrm>
            <a:off x="4408714" y="4528457"/>
            <a:ext cx="2286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082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657" y="0"/>
            <a:ext cx="8229600" cy="1143000"/>
          </a:xfrm>
        </p:spPr>
        <p:txBody>
          <a:bodyPr/>
          <a:lstStyle/>
          <a:p>
            <a:r>
              <a:rPr lang="en-US" dirty="0" smtClean="0"/>
              <a:t>What should happen?</a:t>
            </a:r>
            <a:endParaRPr lang="en-US" dirty="0"/>
          </a:p>
        </p:txBody>
      </p:sp>
      <p:sp>
        <p:nvSpPr>
          <p:cNvPr id="3" name="Content Placeholder 2"/>
          <p:cNvSpPr>
            <a:spLocks noGrp="1"/>
          </p:cNvSpPr>
          <p:nvPr>
            <p:ph idx="1"/>
          </p:nvPr>
        </p:nvSpPr>
        <p:spPr>
          <a:xfrm>
            <a:off x="413657" y="838200"/>
            <a:ext cx="8229600" cy="4525963"/>
          </a:xfrm>
        </p:spPr>
        <p:txBody>
          <a:bodyPr/>
          <a:lstStyle/>
          <a:p>
            <a:r>
              <a:rPr lang="en-US" dirty="0" smtClean="0"/>
              <a:t>What is the Genotype?  </a:t>
            </a:r>
          </a:p>
          <a:p>
            <a:pPr lvl="1"/>
            <a:r>
              <a:rPr lang="en-US" dirty="0" smtClean="0"/>
              <a:t>BB, Homozygous.</a:t>
            </a:r>
          </a:p>
          <a:p>
            <a:r>
              <a:rPr lang="en-US" dirty="0" smtClean="0"/>
              <a:t>What is the Phenotype?  </a:t>
            </a:r>
          </a:p>
          <a:p>
            <a:pPr lvl="1"/>
            <a:r>
              <a:rPr lang="en-US" dirty="0" smtClean="0"/>
              <a:t>Blue flower petals.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83547950"/>
              </p:ext>
            </p:extLst>
          </p:nvPr>
        </p:nvGraphicFramePr>
        <p:xfrm>
          <a:off x="375557" y="3276600"/>
          <a:ext cx="4038600" cy="3017520"/>
        </p:xfrm>
        <a:graphic>
          <a:graphicData uri="http://schemas.openxmlformats.org/drawingml/2006/table">
            <a:tbl>
              <a:tblPr firstRow="1" bandRow="1">
                <a:tableStyleId>{5C22544A-7EE6-4342-B048-85BDC9FD1C3A}</a:tableStyleId>
              </a:tblPr>
              <a:tblGrid>
                <a:gridCol w="1447800"/>
                <a:gridCol w="2590800"/>
              </a:tblGrid>
              <a:tr h="886416">
                <a:tc>
                  <a:txBody>
                    <a:bodyPr/>
                    <a:lstStyle/>
                    <a:p>
                      <a:r>
                        <a:rPr lang="en-US" sz="1800" kern="1200" dirty="0" smtClean="0">
                          <a:effectLst/>
                        </a:rPr>
                        <a:t>Version/</a:t>
                      </a:r>
                    </a:p>
                    <a:p>
                      <a:r>
                        <a:rPr lang="en-US" sz="1800" kern="1200" dirty="0" smtClean="0">
                          <a:effectLst/>
                        </a:rPr>
                        <a:t>Allele: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Encodes the info to make an enzyme (protein) that produces a blue pigment.</a:t>
                      </a:r>
                    </a:p>
                    <a:p>
                      <a:endParaRPr lang="en-US" dirty="0">
                        <a:solidFill>
                          <a:schemeClr val="tx1"/>
                        </a:solidFill>
                      </a:endParaRPr>
                    </a:p>
                  </a:txBody>
                  <a:tcPr/>
                </a:tc>
              </a:tr>
              <a:tr h="513167">
                <a:tc>
                  <a:txBody>
                    <a:bodyPr/>
                    <a:lstStyle/>
                    <a:p>
                      <a:r>
                        <a:rPr lang="en-US" sz="1800" kern="1200" dirty="0" smtClean="0">
                          <a:effectLst/>
                        </a:rPr>
                        <a:t>Allele Symbol: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kern="1200" dirty="0" smtClean="0">
                          <a:effectLst/>
                        </a:rPr>
                        <a:t>B</a:t>
                      </a:r>
                    </a:p>
                    <a:p>
                      <a:endParaRPr lang="en-US" dirty="0">
                        <a:solidFill>
                          <a:schemeClr val="tx1"/>
                        </a:solidFill>
                      </a:endParaRPr>
                    </a:p>
                  </a:txBody>
                  <a:tcPr/>
                </a:tc>
              </a:tr>
              <a:tr h="886416">
                <a:tc>
                  <a:txBody>
                    <a:bodyPr/>
                    <a:lstStyle/>
                    <a:p>
                      <a:r>
                        <a:rPr lang="en-US" sz="1800" kern="1200" dirty="0" smtClean="0">
                          <a:effectLst/>
                        </a:rPr>
                        <a:t>Phenotype: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If the B allele is present, the flower will appear blue in color.</a:t>
                      </a:r>
                    </a:p>
                    <a:p>
                      <a:endParaRPr lang="en-US" dirty="0">
                        <a:solidFill>
                          <a:schemeClr val="tx1"/>
                        </a:solidFill>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76938728"/>
              </p:ext>
            </p:extLst>
          </p:nvPr>
        </p:nvGraphicFramePr>
        <p:xfrm>
          <a:off x="4642757" y="3276600"/>
          <a:ext cx="4038600" cy="3017520"/>
        </p:xfrm>
        <a:graphic>
          <a:graphicData uri="http://schemas.openxmlformats.org/drawingml/2006/table">
            <a:tbl>
              <a:tblPr firstRow="1" bandRow="1">
                <a:tableStyleId>{5C22544A-7EE6-4342-B048-85BDC9FD1C3A}</a:tableStyleId>
              </a:tblPr>
              <a:tblGrid>
                <a:gridCol w="1447800"/>
                <a:gridCol w="2590800"/>
              </a:tblGrid>
              <a:tr h="886416">
                <a:tc>
                  <a:txBody>
                    <a:bodyPr/>
                    <a:lstStyle/>
                    <a:p>
                      <a:r>
                        <a:rPr lang="en-US" sz="1800" kern="1200" dirty="0" smtClean="0">
                          <a:effectLst/>
                        </a:rPr>
                        <a:t>Version/</a:t>
                      </a:r>
                    </a:p>
                    <a:p>
                      <a:r>
                        <a:rPr lang="en-US" sz="1800" kern="1200" dirty="0" smtClean="0">
                          <a:effectLst/>
                        </a:rPr>
                        <a:t>Allele: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Encodes the info to make an enzyme (protein) that produces a blue pigment.</a:t>
                      </a:r>
                    </a:p>
                    <a:p>
                      <a:endParaRPr lang="en-US" dirty="0">
                        <a:solidFill>
                          <a:schemeClr val="tx1"/>
                        </a:solidFill>
                      </a:endParaRPr>
                    </a:p>
                  </a:txBody>
                  <a:tcPr/>
                </a:tc>
              </a:tr>
              <a:tr h="513167">
                <a:tc>
                  <a:txBody>
                    <a:bodyPr/>
                    <a:lstStyle/>
                    <a:p>
                      <a:r>
                        <a:rPr lang="en-US" sz="1800" kern="1200" dirty="0" smtClean="0">
                          <a:effectLst/>
                        </a:rPr>
                        <a:t>Allele Symbol: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kern="1200" dirty="0" smtClean="0">
                          <a:effectLst/>
                        </a:rPr>
                        <a:t>B</a:t>
                      </a:r>
                    </a:p>
                    <a:p>
                      <a:endParaRPr lang="en-US" dirty="0">
                        <a:solidFill>
                          <a:schemeClr val="tx1"/>
                        </a:solidFill>
                      </a:endParaRPr>
                    </a:p>
                  </a:txBody>
                  <a:tcPr/>
                </a:tc>
              </a:tr>
              <a:tr h="886416">
                <a:tc>
                  <a:txBody>
                    <a:bodyPr/>
                    <a:lstStyle/>
                    <a:p>
                      <a:r>
                        <a:rPr lang="en-US" sz="1800" kern="1200" dirty="0" smtClean="0">
                          <a:effectLst/>
                        </a:rPr>
                        <a:t>Phenotype: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If the B allele is present, the flower will appear blue in color.</a:t>
                      </a:r>
                    </a:p>
                    <a:p>
                      <a:endParaRPr lang="en-US" dirty="0">
                        <a:solidFill>
                          <a:schemeClr val="tx1"/>
                        </a:solidFill>
                      </a:endParaRPr>
                    </a:p>
                  </a:txBody>
                  <a:tcPr/>
                </a:tc>
              </a:tr>
            </a:tbl>
          </a:graphicData>
        </a:graphic>
      </p:graphicFrame>
      <p:sp>
        <p:nvSpPr>
          <p:cNvPr id="6" name="Multiply 5"/>
          <p:cNvSpPr/>
          <p:nvPr/>
        </p:nvSpPr>
        <p:spPr>
          <a:xfrm>
            <a:off x="4408714" y="4528457"/>
            <a:ext cx="2286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911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Dominant</a:t>
            </a:r>
            <a:endParaRPr lang="en-US" dirty="0"/>
          </a:p>
        </p:txBody>
      </p:sp>
      <p:sp>
        <p:nvSpPr>
          <p:cNvPr id="3" name="Content Placeholder 2"/>
          <p:cNvSpPr>
            <a:spLocks noGrp="1"/>
          </p:cNvSpPr>
          <p:nvPr>
            <p:ph idx="1"/>
          </p:nvPr>
        </p:nvSpPr>
        <p:spPr/>
        <p:txBody>
          <a:bodyPr/>
          <a:lstStyle/>
          <a:p>
            <a:r>
              <a:rPr lang="en-US" dirty="0" smtClean="0"/>
              <a:t>Dominant traits are </a:t>
            </a:r>
            <a:r>
              <a:rPr lang="en-US" i="1" dirty="0" smtClean="0"/>
              <a:t>always visible in the phenotype </a:t>
            </a:r>
            <a:r>
              <a:rPr lang="en-US" dirty="0" smtClean="0"/>
              <a:t>even if there is only one contributing allele.</a:t>
            </a:r>
          </a:p>
          <a:p>
            <a:pPr lvl="1"/>
            <a:r>
              <a:rPr lang="en-US" i="1" dirty="0" smtClean="0"/>
              <a:t>Allele B causes a Blue trait.</a:t>
            </a:r>
          </a:p>
          <a:p>
            <a:pPr lvl="1"/>
            <a:r>
              <a:rPr lang="en-US" i="1" dirty="0" smtClean="0"/>
              <a:t>Bb and BB result in flowers that have the blue trait.</a:t>
            </a:r>
          </a:p>
          <a:p>
            <a:pPr lvl="1"/>
            <a:r>
              <a:rPr lang="en-US" i="1" dirty="0" smtClean="0"/>
              <a:t>Blueness is therefore a dominant trait, because it appears even in organisms heterozygous for flower color.</a:t>
            </a:r>
            <a:endParaRPr lang="en-US" i="1" dirty="0"/>
          </a:p>
        </p:txBody>
      </p:sp>
    </p:spTree>
    <p:extLst>
      <p:ext uri="{BB962C8B-B14F-4D97-AF65-F5344CB8AC3E}">
        <p14:creationId xmlns:p14="http://schemas.microsoft.com/office/powerpoint/2010/main" val="8292743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657" y="0"/>
            <a:ext cx="8229600" cy="1143000"/>
          </a:xfrm>
        </p:spPr>
        <p:txBody>
          <a:bodyPr/>
          <a:lstStyle/>
          <a:p>
            <a:r>
              <a:rPr lang="en-US" dirty="0" smtClean="0"/>
              <a:t>What should happen?</a:t>
            </a:r>
            <a:endParaRPr lang="en-US" dirty="0"/>
          </a:p>
        </p:txBody>
      </p:sp>
      <p:sp>
        <p:nvSpPr>
          <p:cNvPr id="3" name="Content Placeholder 2"/>
          <p:cNvSpPr>
            <a:spLocks noGrp="1"/>
          </p:cNvSpPr>
          <p:nvPr>
            <p:ph idx="1"/>
          </p:nvPr>
        </p:nvSpPr>
        <p:spPr>
          <a:xfrm>
            <a:off x="413657" y="838200"/>
            <a:ext cx="8229600" cy="4525963"/>
          </a:xfrm>
        </p:spPr>
        <p:txBody>
          <a:bodyPr/>
          <a:lstStyle/>
          <a:p>
            <a:r>
              <a:rPr lang="en-US" dirty="0" smtClean="0"/>
              <a:t>What is the Genotype?  </a:t>
            </a:r>
          </a:p>
          <a:p>
            <a:pPr lvl="1"/>
            <a:r>
              <a:rPr lang="en-US" dirty="0"/>
              <a:t>b</a:t>
            </a:r>
            <a:r>
              <a:rPr lang="en-US" dirty="0" smtClean="0"/>
              <a:t>b, </a:t>
            </a:r>
            <a:r>
              <a:rPr lang="en-US" dirty="0" smtClean="0"/>
              <a:t>Homozygous</a:t>
            </a:r>
            <a:r>
              <a:rPr lang="en-US" dirty="0" smtClean="0"/>
              <a:t>.</a:t>
            </a:r>
          </a:p>
          <a:p>
            <a:r>
              <a:rPr lang="en-US" dirty="0" smtClean="0"/>
              <a:t>What is the Phenotype?  </a:t>
            </a:r>
          </a:p>
          <a:p>
            <a:pPr lvl="1"/>
            <a:r>
              <a:rPr lang="en-US" dirty="0" smtClean="0"/>
              <a:t>Yellow flower petals.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04240096"/>
              </p:ext>
            </p:extLst>
          </p:nvPr>
        </p:nvGraphicFramePr>
        <p:xfrm>
          <a:off x="375557" y="3276600"/>
          <a:ext cx="4038600" cy="3291840"/>
        </p:xfrm>
        <a:graphic>
          <a:graphicData uri="http://schemas.openxmlformats.org/drawingml/2006/table">
            <a:tbl>
              <a:tblPr firstRow="1" bandRow="1">
                <a:tableStyleId>{5C22544A-7EE6-4342-B048-85BDC9FD1C3A}</a:tableStyleId>
              </a:tblPr>
              <a:tblGrid>
                <a:gridCol w="1447800"/>
                <a:gridCol w="2590800"/>
              </a:tblGrid>
              <a:tr h="886416">
                <a:tc>
                  <a:txBody>
                    <a:bodyPr/>
                    <a:lstStyle/>
                    <a:p>
                      <a:r>
                        <a:rPr lang="en-US" sz="1800" kern="1200" dirty="0" smtClean="0">
                          <a:effectLst/>
                        </a:rPr>
                        <a:t>Version/</a:t>
                      </a:r>
                    </a:p>
                    <a:p>
                      <a:r>
                        <a:rPr lang="en-US" sz="1800" kern="1200" dirty="0" smtClean="0">
                          <a:effectLst/>
                        </a:rPr>
                        <a:t>Allele: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Encodes the info to make an enzyme (protein) that produces a blue pigment.</a:t>
                      </a:r>
                    </a:p>
                    <a:p>
                      <a:endParaRPr lang="en-US" dirty="0">
                        <a:solidFill>
                          <a:schemeClr val="tx1"/>
                        </a:solidFill>
                      </a:endParaRPr>
                    </a:p>
                  </a:txBody>
                  <a:tcPr/>
                </a:tc>
              </a:tr>
              <a:tr h="513167">
                <a:tc>
                  <a:txBody>
                    <a:bodyPr/>
                    <a:lstStyle/>
                    <a:p>
                      <a:r>
                        <a:rPr lang="en-US" sz="1800" kern="1200" dirty="0" smtClean="0">
                          <a:effectLst/>
                        </a:rPr>
                        <a:t>Allele Symbol: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kern="1200" dirty="0" smtClean="0">
                          <a:effectLst/>
                        </a:rPr>
                        <a:t>b</a:t>
                      </a:r>
                    </a:p>
                    <a:p>
                      <a:endParaRPr lang="en-US" dirty="0">
                        <a:solidFill>
                          <a:schemeClr val="tx1"/>
                        </a:solidFill>
                      </a:endParaRPr>
                    </a:p>
                  </a:txBody>
                  <a:tcPr/>
                </a:tc>
              </a:tr>
              <a:tr h="886416">
                <a:tc>
                  <a:txBody>
                    <a:bodyPr/>
                    <a:lstStyle/>
                    <a:p>
                      <a:r>
                        <a:rPr lang="en-US" sz="1800" kern="1200" dirty="0" smtClean="0">
                          <a:effectLst/>
                        </a:rPr>
                        <a:t>Phenotype: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If the b allele is present, this copy of the gene does not contribute to color.</a:t>
                      </a:r>
                    </a:p>
                    <a:p>
                      <a:endParaRPr lang="en-US" dirty="0">
                        <a:solidFill>
                          <a:schemeClr val="tx1"/>
                        </a:solidFill>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855327975"/>
              </p:ext>
            </p:extLst>
          </p:nvPr>
        </p:nvGraphicFramePr>
        <p:xfrm>
          <a:off x="4642757" y="3276600"/>
          <a:ext cx="4038600" cy="3291840"/>
        </p:xfrm>
        <a:graphic>
          <a:graphicData uri="http://schemas.openxmlformats.org/drawingml/2006/table">
            <a:tbl>
              <a:tblPr firstRow="1" bandRow="1">
                <a:tableStyleId>{5C22544A-7EE6-4342-B048-85BDC9FD1C3A}</a:tableStyleId>
              </a:tblPr>
              <a:tblGrid>
                <a:gridCol w="1447800"/>
                <a:gridCol w="2590800"/>
              </a:tblGrid>
              <a:tr h="886416">
                <a:tc>
                  <a:txBody>
                    <a:bodyPr/>
                    <a:lstStyle/>
                    <a:p>
                      <a:r>
                        <a:rPr lang="en-US" sz="1800" kern="1200" dirty="0" smtClean="0">
                          <a:effectLst/>
                        </a:rPr>
                        <a:t>Version/</a:t>
                      </a:r>
                    </a:p>
                    <a:p>
                      <a:r>
                        <a:rPr lang="en-US" sz="1800" kern="1200" dirty="0" smtClean="0">
                          <a:effectLst/>
                        </a:rPr>
                        <a:t>Allele: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Encodes the info to make an enzyme (protein) that produces a blue pigment.</a:t>
                      </a:r>
                    </a:p>
                    <a:p>
                      <a:endParaRPr lang="en-US" dirty="0">
                        <a:solidFill>
                          <a:schemeClr val="tx1"/>
                        </a:solidFill>
                      </a:endParaRPr>
                    </a:p>
                  </a:txBody>
                  <a:tcPr/>
                </a:tc>
              </a:tr>
              <a:tr h="513167">
                <a:tc>
                  <a:txBody>
                    <a:bodyPr/>
                    <a:lstStyle/>
                    <a:p>
                      <a:r>
                        <a:rPr lang="en-US" sz="1800" kern="1200" dirty="0" smtClean="0">
                          <a:effectLst/>
                        </a:rPr>
                        <a:t>Allele Symbol: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kern="1200" dirty="0" smtClean="0">
                          <a:effectLst/>
                        </a:rPr>
                        <a:t>b</a:t>
                      </a:r>
                    </a:p>
                    <a:p>
                      <a:endParaRPr lang="en-US" dirty="0">
                        <a:solidFill>
                          <a:schemeClr val="tx1"/>
                        </a:solidFill>
                      </a:endParaRPr>
                    </a:p>
                  </a:txBody>
                  <a:tcPr/>
                </a:tc>
              </a:tr>
              <a:tr h="886416">
                <a:tc>
                  <a:txBody>
                    <a:bodyPr/>
                    <a:lstStyle/>
                    <a:p>
                      <a:r>
                        <a:rPr lang="en-US" sz="1800" kern="1200" dirty="0" smtClean="0">
                          <a:effectLst/>
                        </a:rPr>
                        <a:t>Phenotype: </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If the b allele is present, this copy of the gene does not contribute to color.</a:t>
                      </a:r>
                    </a:p>
                    <a:p>
                      <a:endParaRPr lang="en-US" dirty="0">
                        <a:solidFill>
                          <a:schemeClr val="tx1"/>
                        </a:solidFill>
                      </a:endParaRPr>
                    </a:p>
                  </a:txBody>
                  <a:tcPr/>
                </a:tc>
              </a:tr>
            </a:tbl>
          </a:graphicData>
        </a:graphic>
      </p:graphicFrame>
      <p:sp>
        <p:nvSpPr>
          <p:cNvPr id="6" name="Multiply 5"/>
          <p:cNvSpPr/>
          <p:nvPr/>
        </p:nvSpPr>
        <p:spPr>
          <a:xfrm>
            <a:off x="4408714" y="4528457"/>
            <a:ext cx="2286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855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Recessive</a:t>
            </a:r>
            <a:endParaRPr lang="en-US" dirty="0"/>
          </a:p>
        </p:txBody>
      </p:sp>
      <p:sp>
        <p:nvSpPr>
          <p:cNvPr id="3" name="Content Placeholder 2"/>
          <p:cNvSpPr>
            <a:spLocks noGrp="1"/>
          </p:cNvSpPr>
          <p:nvPr>
            <p:ph idx="1"/>
          </p:nvPr>
        </p:nvSpPr>
        <p:spPr/>
        <p:txBody>
          <a:bodyPr>
            <a:normAutofit fontScale="92500"/>
          </a:bodyPr>
          <a:lstStyle/>
          <a:p>
            <a:r>
              <a:rPr lang="en-US" dirty="0" smtClean="0"/>
              <a:t>A recessive trait is only visible if an organism is homozygous for alleles of a gene that are ineffective or do not function properly.</a:t>
            </a:r>
          </a:p>
          <a:p>
            <a:pPr lvl="1"/>
            <a:r>
              <a:rPr lang="en-US" i="1" dirty="0" smtClean="0"/>
              <a:t>Allele b does not cause a trait directly.  It is easily concealed or masked by other alleles that produce pigments, like when a B allele produces a blue color.  </a:t>
            </a:r>
          </a:p>
          <a:p>
            <a:pPr lvl="1"/>
            <a:r>
              <a:rPr lang="en-US" i="1" dirty="0" smtClean="0"/>
              <a:t>Genotype bb results in a yellow flower, because the basic color of the cells is revealed when not masked by pigments.  This is the only time that yellow trait is visible.</a:t>
            </a:r>
          </a:p>
          <a:p>
            <a:pPr lvl="1"/>
            <a:endParaRPr lang="en-US" i="1" dirty="0"/>
          </a:p>
        </p:txBody>
      </p:sp>
    </p:spTree>
    <p:extLst>
      <p:ext uri="{BB962C8B-B14F-4D97-AF65-F5344CB8AC3E}">
        <p14:creationId xmlns:p14="http://schemas.microsoft.com/office/powerpoint/2010/main" val="2691752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Traits</a:t>
            </a:r>
            <a:endParaRPr lang="en-US" dirty="0"/>
          </a:p>
        </p:txBody>
      </p:sp>
      <p:sp>
        <p:nvSpPr>
          <p:cNvPr id="3" name="Content Placeholder 2"/>
          <p:cNvSpPr>
            <a:spLocks noGrp="1"/>
          </p:cNvSpPr>
          <p:nvPr>
            <p:ph idx="1"/>
          </p:nvPr>
        </p:nvSpPr>
        <p:spPr/>
        <p:txBody>
          <a:bodyPr/>
          <a:lstStyle/>
          <a:p>
            <a:r>
              <a:rPr lang="en-US" dirty="0" smtClean="0"/>
              <a:t>A trait is a feature or characteristics of an organism:</a:t>
            </a:r>
          </a:p>
          <a:p>
            <a:pPr lvl="1"/>
            <a:r>
              <a:rPr lang="en-US" dirty="0" smtClean="0"/>
              <a:t>Height</a:t>
            </a:r>
          </a:p>
          <a:p>
            <a:pPr lvl="1"/>
            <a:r>
              <a:rPr lang="en-US" dirty="0" smtClean="0"/>
              <a:t>Color</a:t>
            </a:r>
          </a:p>
          <a:p>
            <a:pPr lvl="1"/>
            <a:r>
              <a:rPr lang="en-US" dirty="0" smtClean="0"/>
              <a:t>Shape</a:t>
            </a:r>
          </a:p>
        </p:txBody>
      </p:sp>
    </p:spTree>
    <p:extLst>
      <p:ext uri="{BB962C8B-B14F-4D97-AF65-F5344CB8AC3E}">
        <p14:creationId xmlns:p14="http://schemas.microsoft.com/office/powerpoint/2010/main" val="3775134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Phenotype</a:t>
            </a:r>
            <a:endParaRPr lang="en-US" dirty="0"/>
          </a:p>
        </p:txBody>
      </p:sp>
      <p:sp>
        <p:nvSpPr>
          <p:cNvPr id="3" name="Content Placeholder 2"/>
          <p:cNvSpPr>
            <a:spLocks noGrp="1"/>
          </p:cNvSpPr>
          <p:nvPr>
            <p:ph idx="1"/>
          </p:nvPr>
        </p:nvSpPr>
        <p:spPr/>
        <p:txBody>
          <a:bodyPr/>
          <a:lstStyle/>
          <a:p>
            <a:r>
              <a:rPr lang="en-US" dirty="0" smtClean="0"/>
              <a:t>The description of the physical appearance of a trait is the phenotype.</a:t>
            </a:r>
          </a:p>
          <a:p>
            <a:pPr lvl="1"/>
            <a:r>
              <a:rPr lang="en-US" dirty="0" smtClean="0"/>
              <a:t>Trait:  Height</a:t>
            </a:r>
          </a:p>
          <a:p>
            <a:pPr lvl="1"/>
            <a:r>
              <a:rPr lang="en-US" dirty="0" smtClean="0"/>
              <a:t>Phenotype:  Short</a:t>
            </a:r>
            <a:endParaRPr lang="en-US" dirty="0"/>
          </a:p>
        </p:txBody>
      </p:sp>
    </p:spTree>
    <p:extLst>
      <p:ext uri="{BB962C8B-B14F-4D97-AF65-F5344CB8AC3E}">
        <p14:creationId xmlns:p14="http://schemas.microsoft.com/office/powerpoint/2010/main" val="3432118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lstStyle/>
          <a:p>
            <a:r>
              <a:rPr lang="en-US" dirty="0" smtClean="0"/>
              <a:t>Ultimately, traits are affected by the proteins an organism’s cells make.</a:t>
            </a:r>
          </a:p>
          <a:p>
            <a:r>
              <a:rPr lang="en-US" dirty="0" smtClean="0"/>
              <a:t>Proteins are made based on what is encoded in an organism’s DNA.</a:t>
            </a:r>
            <a:endParaRPr lang="en-US" dirty="0"/>
          </a:p>
        </p:txBody>
      </p:sp>
    </p:spTree>
    <p:extLst>
      <p:ext uri="{BB962C8B-B14F-4D97-AF65-F5344CB8AC3E}">
        <p14:creationId xmlns:p14="http://schemas.microsoft.com/office/powerpoint/2010/main" val="2166332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a:t>
            </a:r>
            <a:endParaRPr lang="en-US" dirty="0"/>
          </a:p>
        </p:txBody>
      </p:sp>
      <p:sp>
        <p:nvSpPr>
          <p:cNvPr id="3" name="Content Placeholder 2"/>
          <p:cNvSpPr>
            <a:spLocks noGrp="1"/>
          </p:cNvSpPr>
          <p:nvPr>
            <p:ph idx="1"/>
          </p:nvPr>
        </p:nvSpPr>
        <p:spPr/>
        <p:txBody>
          <a:bodyPr>
            <a:normAutofit lnSpcReduction="10000"/>
          </a:bodyPr>
          <a:lstStyle/>
          <a:p>
            <a:r>
              <a:rPr lang="en-US" dirty="0" smtClean="0"/>
              <a:t>A gene is a chain of DNA that encodes the information to make a specific protein with a specific function.</a:t>
            </a:r>
          </a:p>
          <a:p>
            <a:r>
              <a:rPr lang="en-US" dirty="0" smtClean="0"/>
              <a:t>Small changes in the DNA sequence can lead to small changes in the shape of the resulting protein.</a:t>
            </a:r>
          </a:p>
          <a:p>
            <a:r>
              <a:rPr lang="en-US" dirty="0" smtClean="0"/>
              <a:t>Small changes in protein shape can effect the function of the protein, to the point of it not working at all.</a:t>
            </a:r>
            <a:endParaRPr lang="en-US" dirty="0"/>
          </a:p>
        </p:txBody>
      </p:sp>
    </p:spTree>
    <p:extLst>
      <p:ext uri="{BB962C8B-B14F-4D97-AF65-F5344CB8AC3E}">
        <p14:creationId xmlns:p14="http://schemas.microsoft.com/office/powerpoint/2010/main" val="2424652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Alleles</a:t>
            </a:r>
            <a:endParaRPr lang="en-US" dirty="0"/>
          </a:p>
        </p:txBody>
      </p:sp>
      <p:sp>
        <p:nvSpPr>
          <p:cNvPr id="3" name="Content Placeholder 2"/>
          <p:cNvSpPr>
            <a:spLocks noGrp="1"/>
          </p:cNvSpPr>
          <p:nvPr>
            <p:ph idx="1"/>
          </p:nvPr>
        </p:nvSpPr>
        <p:spPr/>
        <p:txBody>
          <a:bodyPr/>
          <a:lstStyle/>
          <a:p>
            <a:r>
              <a:rPr lang="en-US" dirty="0" smtClean="0"/>
              <a:t>An allele of a gene is one of many different versions of that gene.  </a:t>
            </a:r>
          </a:p>
          <a:p>
            <a:r>
              <a:rPr lang="en-US" dirty="0" smtClean="0"/>
              <a:t>Each allele may result in a different phenotype for a related trait.  </a:t>
            </a:r>
          </a:p>
          <a:p>
            <a:r>
              <a:rPr lang="en-US" dirty="0" smtClean="0"/>
              <a:t>A single gene can have several different alleles.</a:t>
            </a:r>
            <a:endParaRPr lang="en-US" dirty="0"/>
          </a:p>
        </p:txBody>
      </p:sp>
    </p:spTree>
    <p:extLst>
      <p:ext uri="{BB962C8B-B14F-4D97-AF65-F5344CB8AC3E}">
        <p14:creationId xmlns:p14="http://schemas.microsoft.com/office/powerpoint/2010/main" val="792637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Trait Types:  Monogenic and Binary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Traits that are affected by a single gene are Monogenic.</a:t>
            </a:r>
          </a:p>
          <a:p>
            <a:r>
              <a:rPr lang="en-US" dirty="0" smtClean="0"/>
              <a:t>The phenotypes for that trait are limited to the different alleles for the controlling gene.</a:t>
            </a:r>
          </a:p>
          <a:p>
            <a:pPr lvl="1"/>
            <a:r>
              <a:rPr lang="en-US" dirty="0" smtClean="0"/>
              <a:t>Widow’s Peak</a:t>
            </a:r>
          </a:p>
          <a:p>
            <a:pPr lvl="1"/>
            <a:r>
              <a:rPr lang="en-US" dirty="0" smtClean="0"/>
              <a:t>Tongue Rolling</a:t>
            </a:r>
          </a:p>
          <a:p>
            <a:pPr lvl="1"/>
            <a:r>
              <a:rPr lang="en-US" dirty="0" smtClean="0"/>
              <a:t>Attached Earlobes</a:t>
            </a:r>
          </a:p>
          <a:p>
            <a:r>
              <a:rPr lang="en-US" dirty="0" smtClean="0"/>
              <a:t>If there are only two phenotypes for a trait, it is a Binary distribution, where an organism has one of two possible alleles.</a:t>
            </a:r>
            <a:endParaRPr lang="en-US" dirty="0"/>
          </a:p>
        </p:txBody>
      </p:sp>
    </p:spTree>
    <p:extLst>
      <p:ext uri="{BB962C8B-B14F-4D97-AF65-F5344CB8AC3E}">
        <p14:creationId xmlns:p14="http://schemas.microsoft.com/office/powerpoint/2010/main" val="72266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eight-distribution.jpg (499×2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4581525"/>
            <a:ext cx="4752975" cy="22764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Trait Types:  Polygenic</a:t>
            </a:r>
            <a:endParaRPr lang="en-US" dirty="0"/>
          </a:p>
        </p:txBody>
      </p:sp>
      <p:sp>
        <p:nvSpPr>
          <p:cNvPr id="3" name="Content Placeholder 2"/>
          <p:cNvSpPr>
            <a:spLocks noGrp="1"/>
          </p:cNvSpPr>
          <p:nvPr>
            <p:ph idx="1"/>
          </p:nvPr>
        </p:nvSpPr>
        <p:spPr>
          <a:xfrm>
            <a:off x="457200" y="1219200"/>
            <a:ext cx="8229600" cy="5181600"/>
          </a:xfrm>
        </p:spPr>
        <p:txBody>
          <a:bodyPr/>
          <a:lstStyle/>
          <a:p>
            <a:r>
              <a:rPr lang="en-US" dirty="0" smtClean="0"/>
              <a:t>Traits that are affected by multiple genes are Polygenic.</a:t>
            </a:r>
          </a:p>
          <a:p>
            <a:endParaRPr lang="en-US" dirty="0"/>
          </a:p>
          <a:p>
            <a:endParaRPr lang="en-US" dirty="0" smtClean="0"/>
          </a:p>
          <a:p>
            <a:endParaRPr lang="en-US" dirty="0"/>
          </a:p>
          <a:p>
            <a:r>
              <a:rPr lang="en-US" dirty="0" smtClean="0"/>
              <a:t>Polygenic traits tend to have normal distributions (bell curve).</a:t>
            </a:r>
          </a:p>
          <a:p>
            <a:endParaRPr lang="en-US" dirty="0" smtClean="0"/>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95849437"/>
              </p:ext>
            </p:extLst>
          </p:nvPr>
        </p:nvGraphicFramePr>
        <p:xfrm>
          <a:off x="1524000" y="2286000"/>
          <a:ext cx="6096000" cy="18542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Gene Effects</a:t>
                      </a:r>
                      <a:endParaRPr lang="en-US" dirty="0"/>
                    </a:p>
                  </a:txBody>
                  <a:tcPr/>
                </a:tc>
                <a:tc>
                  <a:txBody>
                    <a:bodyPr/>
                    <a:lstStyle/>
                    <a:p>
                      <a:r>
                        <a:rPr lang="en-US" dirty="0" smtClean="0"/>
                        <a:t>Trait</a:t>
                      </a:r>
                      <a:endParaRPr lang="en-US" dirty="0"/>
                    </a:p>
                  </a:txBody>
                  <a:tcPr/>
                </a:tc>
              </a:tr>
              <a:tr h="370840">
                <a:tc>
                  <a:txBody>
                    <a:bodyPr/>
                    <a:lstStyle/>
                    <a:p>
                      <a:r>
                        <a:rPr lang="en-US" dirty="0" smtClean="0"/>
                        <a:t>Femur Length</a:t>
                      </a:r>
                      <a:endParaRPr lang="en-US" dirty="0"/>
                    </a:p>
                  </a:txBody>
                  <a:tcPr/>
                </a:tc>
                <a:tc rowSpan="4">
                  <a:txBody>
                    <a:bodyPr/>
                    <a:lstStyle/>
                    <a:p>
                      <a:pPr algn="ctr"/>
                      <a:endParaRPr lang="en-US" dirty="0" smtClean="0"/>
                    </a:p>
                    <a:p>
                      <a:pPr algn="ctr"/>
                      <a:endParaRPr lang="en-US" dirty="0" smtClean="0"/>
                    </a:p>
                    <a:p>
                      <a:pPr algn="ctr"/>
                      <a:r>
                        <a:rPr lang="en-US" dirty="0" smtClean="0"/>
                        <a:t>Height</a:t>
                      </a:r>
                      <a:endParaRPr lang="en-US" dirty="0"/>
                    </a:p>
                  </a:txBody>
                  <a:tcPr/>
                </a:tc>
              </a:tr>
              <a:tr h="370840">
                <a:tc>
                  <a:txBody>
                    <a:bodyPr/>
                    <a:lstStyle/>
                    <a:p>
                      <a:r>
                        <a:rPr lang="en-US" dirty="0" smtClean="0"/>
                        <a:t>Pelvis Shape</a:t>
                      </a:r>
                      <a:endParaRPr lang="en-US" dirty="0"/>
                    </a:p>
                  </a:txBody>
                  <a:tcPr/>
                </a:tc>
                <a:tc vMerge="1">
                  <a:txBody>
                    <a:bodyPr/>
                    <a:lstStyle/>
                    <a:p>
                      <a:endParaRPr lang="en-US"/>
                    </a:p>
                  </a:txBody>
                  <a:tcPr/>
                </a:tc>
              </a:tr>
              <a:tr h="370840">
                <a:tc>
                  <a:txBody>
                    <a:bodyPr/>
                    <a:lstStyle/>
                    <a:p>
                      <a:r>
                        <a:rPr lang="en-US" dirty="0" smtClean="0"/>
                        <a:t>How efficiently energy is used</a:t>
                      </a:r>
                      <a:endParaRPr lang="en-US" dirty="0"/>
                    </a:p>
                  </a:txBody>
                  <a:tcPr/>
                </a:tc>
                <a:tc vMerge="1">
                  <a:txBody>
                    <a:bodyPr/>
                    <a:lstStyle/>
                    <a:p>
                      <a:endParaRPr lang="en-US"/>
                    </a:p>
                  </a:txBody>
                  <a:tcPr/>
                </a:tc>
              </a:tr>
              <a:tr h="370840">
                <a:tc>
                  <a:txBody>
                    <a:bodyPr/>
                    <a:lstStyle/>
                    <a:p>
                      <a:r>
                        <a:rPr lang="en-US" dirty="0" smtClean="0"/>
                        <a:t>Tibia and Fibula length</a:t>
                      </a:r>
                      <a:endParaRPr lang="en-US" dirty="0"/>
                    </a:p>
                  </a:txBody>
                  <a:tcPr/>
                </a:tc>
                <a:tc vMerge="1">
                  <a:txBody>
                    <a:bodyPr/>
                    <a:lstStyle/>
                    <a:p>
                      <a:endParaRPr lang="en-US" dirty="0"/>
                    </a:p>
                  </a:txBody>
                  <a:tcPr/>
                </a:tc>
              </a:tr>
            </a:tbl>
          </a:graphicData>
        </a:graphic>
      </p:graphicFrame>
    </p:spTree>
    <p:extLst>
      <p:ext uri="{BB962C8B-B14F-4D97-AF65-F5344CB8AC3E}">
        <p14:creationId xmlns:p14="http://schemas.microsoft.com/office/powerpoint/2010/main" val="2568393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Diploidy</a:t>
            </a:r>
            <a:endParaRPr lang="en-US" dirty="0"/>
          </a:p>
        </p:txBody>
      </p:sp>
      <p:sp>
        <p:nvSpPr>
          <p:cNvPr id="3" name="Content Placeholder 2"/>
          <p:cNvSpPr>
            <a:spLocks noGrp="1"/>
          </p:cNvSpPr>
          <p:nvPr>
            <p:ph idx="1"/>
          </p:nvPr>
        </p:nvSpPr>
        <p:spPr/>
        <p:txBody>
          <a:bodyPr>
            <a:normAutofit/>
          </a:bodyPr>
          <a:lstStyle/>
          <a:p>
            <a:r>
              <a:rPr lang="en-US" dirty="0" smtClean="0"/>
              <a:t>Organisms that receive two of each gene are Diploid.</a:t>
            </a:r>
          </a:p>
          <a:p>
            <a:r>
              <a:rPr lang="en-US" dirty="0" smtClean="0"/>
              <a:t>Humans receive one set of genes (spread over 23 chromosomes) from each parent.</a:t>
            </a:r>
          </a:p>
          <a:p>
            <a:r>
              <a:rPr lang="en-US" dirty="0" smtClean="0"/>
              <a:t>Humans have a total of 46 = (23*2) chromosomes.</a:t>
            </a:r>
          </a:p>
        </p:txBody>
      </p:sp>
    </p:spTree>
    <p:extLst>
      <p:ext uri="{BB962C8B-B14F-4D97-AF65-F5344CB8AC3E}">
        <p14:creationId xmlns:p14="http://schemas.microsoft.com/office/powerpoint/2010/main" val="594191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TotalTime>
  <Words>1038</Words>
  <Application>Microsoft Office PowerPoint</Application>
  <PresentationFormat>On-screen Show (4:3)</PresentationFormat>
  <Paragraphs>143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Genetics</vt:lpstr>
      <vt:lpstr>Traits</vt:lpstr>
      <vt:lpstr>Phenotype</vt:lpstr>
      <vt:lpstr>Causes</vt:lpstr>
      <vt:lpstr>Genes</vt:lpstr>
      <vt:lpstr>Alleles</vt:lpstr>
      <vt:lpstr>Trait Types:  Monogenic and Binary</vt:lpstr>
      <vt:lpstr>Trait Types:  Polygenic</vt:lpstr>
      <vt:lpstr>Diploidy</vt:lpstr>
      <vt:lpstr>Diploid Phenotypes</vt:lpstr>
      <vt:lpstr>Genotype</vt:lpstr>
      <vt:lpstr>Genotypes</vt:lpstr>
      <vt:lpstr>From Genotype to Phenotype</vt:lpstr>
      <vt:lpstr>What should happen?</vt:lpstr>
      <vt:lpstr>What should happen?</vt:lpstr>
      <vt:lpstr>Dominant</vt:lpstr>
      <vt:lpstr>What should happen?</vt:lpstr>
      <vt:lpstr>Recessive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Genetics</dc:title>
  <dc:creator>Administrator</dc:creator>
  <cp:lastModifiedBy>Seth Stevenson</cp:lastModifiedBy>
  <cp:revision>14</cp:revision>
  <dcterms:created xsi:type="dcterms:W3CDTF">2015-02-04T17:49:44Z</dcterms:created>
  <dcterms:modified xsi:type="dcterms:W3CDTF">2015-02-10T15:25:36Z</dcterms:modified>
</cp:coreProperties>
</file>