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2" r:id="rId28"/>
    <p:sldId id="281" r:id="rId29"/>
  </p:sldIdLst>
  <p:sldSz cx="9144000" cy="6858000" type="screen4x3"/>
  <p:notesSz cx="9309100" cy="6954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6814186-9217-4E77-9486-780AEA54C45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5889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05889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782821B-4942-460B-85E2-C1B0AF8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2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2295-E8C9-4B00-8FD7-AE085E6714F5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4134B-8C1F-4DFF-8553-6F7ECB04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reproduction: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Mitosis vs. Meiosis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Somatic cells are normal body cells, such as hair follicles, muscle cells, or skin cells.  All of these are reproduced through mitosis: each daughter cell is (barring mutation) genetically identical to the mother cell.</a:t>
            </a:r>
          </a:p>
          <a:p>
            <a:r>
              <a:rPr lang="en-US" dirty="0" smtClean="0"/>
              <a:t>Unicellular organisms can reproduce clones or identical daughter cells (barring mutation) through mitosis.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process of mitosis takes a </a:t>
            </a:r>
            <a:r>
              <a:rPr lang="en-US" dirty="0" err="1" smtClean="0"/>
              <a:t>chromatid</a:t>
            </a:r>
            <a:r>
              <a:rPr lang="en-US" dirty="0" smtClean="0"/>
              <a:t> pair, splits the pair into two identical lone chromosomes (two copies of that type of chromosome, say chromosome 1) and divides them into two daughter cells.</a:t>
            </a:r>
          </a:p>
          <a:p>
            <a:r>
              <a:rPr lang="en-US" dirty="0" smtClean="0"/>
              <a:t>Mitosis of a haploid (1n) cell creates two haploid (1n) cells.</a:t>
            </a:r>
          </a:p>
          <a:p>
            <a:r>
              <a:rPr lang="en-US" dirty="0" smtClean="0"/>
              <a:t>Mitosis of a diploid (2n) cell creates two diploid (2n) cells.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sexual reproduction, offspring are created by uniting two parent cells (sperm and egg).</a:t>
            </a:r>
          </a:p>
          <a:p>
            <a:r>
              <a:rPr lang="en-US" dirty="0" smtClean="0"/>
              <a:t>Haploid organisms like humans have 2n (2*23 in the case of humans) chromosomes.</a:t>
            </a:r>
          </a:p>
          <a:p>
            <a:r>
              <a:rPr lang="en-US" dirty="0" smtClean="0"/>
              <a:t>If haploid organisms (2n) were uniting haploid cells (2n) to create offspring, then you would expect the offspring to be 4n (2n+2n).</a:t>
            </a:r>
          </a:p>
          <a:p>
            <a:r>
              <a:rPr lang="en-US" dirty="0" smtClean="0"/>
              <a:t>But human’s do not double their chromosome number (n) every generation.</a:t>
            </a:r>
          </a:p>
          <a:p>
            <a:r>
              <a:rPr lang="en-US" dirty="0" smtClean="0"/>
              <a:t>What gives?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Haploid organisms have a process to create sex cells (gametes, used in reproduction) that halves the number of chromosomes.</a:t>
            </a:r>
          </a:p>
          <a:p>
            <a:r>
              <a:rPr lang="en-US" dirty="0" smtClean="0"/>
              <a:t>This process is meiosis.</a:t>
            </a:r>
          </a:p>
          <a:p>
            <a:r>
              <a:rPr lang="en-US" dirty="0" smtClean="0"/>
              <a:t>Meiosis takes the two versions of each chromosome set (2n) and splits them apart to make cells that only have one full set of chromosomes (1n), also known as gametes.</a:t>
            </a:r>
          </a:p>
          <a:p>
            <a:r>
              <a:rPr lang="en-US" dirty="0" smtClean="0"/>
              <a:t>Gametes are therefore haploid cells from diploid parents.</a:t>
            </a:r>
          </a:p>
          <a:p>
            <a:r>
              <a:rPr lang="en-US" dirty="0" smtClean="0"/>
              <a:t>When two of  these gametes (sperm and egg) are united, a new diploid (2n) offspring is created.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Meiosis is therefore unlike mitosis in a substantial way.</a:t>
            </a:r>
          </a:p>
          <a:p>
            <a:r>
              <a:rPr lang="en-US" dirty="0" smtClean="0"/>
              <a:t>Mitosis splits up identical </a:t>
            </a:r>
            <a:r>
              <a:rPr lang="en-US" dirty="0" err="1" smtClean="0"/>
              <a:t>chromatid</a:t>
            </a:r>
            <a:r>
              <a:rPr lang="en-US" dirty="0" smtClean="0"/>
              <a:t> pairs to create identical or cloned daughter cells.  A diploid cell (2n)that undergoes mitosis will create two diploid daughter cells (2n).</a:t>
            </a:r>
          </a:p>
          <a:p>
            <a:r>
              <a:rPr lang="en-US" dirty="0" smtClean="0"/>
              <a:t>Meiosis splits up chromosome pairs in a diploid cell (2n) to create haploid daughter cells (1n) called gametes.</a:t>
            </a:r>
          </a:p>
          <a:p>
            <a:r>
              <a:rPr lang="en-US" dirty="0" smtClean="0"/>
              <a:t>Meiosis HALVES total chromosome number, creating </a:t>
            </a:r>
            <a:r>
              <a:rPr lang="en-US" dirty="0" err="1" smtClean="0"/>
              <a:t>halpoid</a:t>
            </a:r>
            <a:r>
              <a:rPr lang="en-US" dirty="0" smtClean="0"/>
              <a:t> cells from a diploid parent.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Mitosis vs. Meiosis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Mitosis of a diploid cell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2541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800" dirty="0" smtClean="0"/>
              <a:t>Step 1 – During </a:t>
            </a:r>
            <a:r>
              <a:rPr lang="en-US" sz="1800" dirty="0" err="1" smtClean="0"/>
              <a:t>Interphase</a:t>
            </a:r>
            <a:r>
              <a:rPr lang="en-US" sz="1800" dirty="0" smtClean="0"/>
              <a:t>, each Chromosome in the diploid organism copies itself.  (The two versions of the chromosome in the example are </a:t>
            </a:r>
            <a:r>
              <a:rPr lang="en-US" sz="1800" dirty="0" err="1" smtClean="0"/>
              <a:t>labled</a:t>
            </a:r>
            <a:r>
              <a:rPr lang="en-US" sz="1800" dirty="0" smtClean="0"/>
              <a:t> “a” and “b”. )  Each copy is a </a:t>
            </a:r>
            <a:r>
              <a:rPr lang="en-US" sz="1800" dirty="0" err="1" smtClean="0"/>
              <a:t>chromatid</a:t>
            </a:r>
            <a:r>
              <a:rPr lang="en-US" sz="1800" dirty="0" smtClean="0"/>
              <a:t>, joined at a </a:t>
            </a:r>
            <a:r>
              <a:rPr lang="en-US" sz="1800" dirty="0" err="1" smtClean="0"/>
              <a:t>centromere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Meiosis of a diploid cell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3303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800" dirty="0" smtClean="0"/>
              <a:t>Step 1 – During </a:t>
            </a:r>
            <a:r>
              <a:rPr lang="en-US" sz="1800" dirty="0" err="1" smtClean="0"/>
              <a:t>Interphase</a:t>
            </a:r>
            <a:r>
              <a:rPr lang="en-US" sz="1800" dirty="0" smtClean="0"/>
              <a:t>, each Chromosome in the diploid organism copies itself. Each copy is a </a:t>
            </a:r>
            <a:r>
              <a:rPr lang="en-US" sz="1800" dirty="0" err="1" smtClean="0"/>
              <a:t>chromatid</a:t>
            </a:r>
            <a:r>
              <a:rPr lang="en-US" sz="1800" dirty="0" smtClean="0"/>
              <a:t>, joined at a </a:t>
            </a:r>
            <a:r>
              <a:rPr lang="en-US" sz="1800" dirty="0" err="1" smtClean="0"/>
              <a:t>centromere</a:t>
            </a:r>
            <a:r>
              <a:rPr lang="en-US" sz="1800" dirty="0" smtClean="0"/>
              <a:t>.  Note that we start with two versions of chromosome one, and end with the same.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1447800" y="3505200"/>
            <a:ext cx="6329362" cy="2959100"/>
            <a:chOff x="1548" y="1894"/>
            <a:chExt cx="8646" cy="3821"/>
          </a:xfrm>
        </p:grpSpPr>
        <p:grpSp>
          <p:nvGrpSpPr>
            <p:cNvPr id="1062" name="Group 38"/>
            <p:cNvGrpSpPr>
              <a:grpSpLocks/>
            </p:cNvGrpSpPr>
            <p:nvPr/>
          </p:nvGrpSpPr>
          <p:grpSpPr bwMode="auto">
            <a:xfrm>
              <a:off x="2301" y="1894"/>
              <a:ext cx="639" cy="3390"/>
              <a:chOff x="2301" y="1894"/>
              <a:chExt cx="639" cy="3390"/>
            </a:xfrm>
          </p:grpSpPr>
          <p:sp>
            <p:nvSpPr>
              <p:cNvPr id="1063" name="Oval 39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Oval 40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65" name="Group 41"/>
            <p:cNvGrpSpPr>
              <a:grpSpLocks/>
            </p:cNvGrpSpPr>
            <p:nvPr/>
          </p:nvGrpSpPr>
          <p:grpSpPr bwMode="auto">
            <a:xfrm>
              <a:off x="3931" y="1894"/>
              <a:ext cx="639" cy="3390"/>
              <a:chOff x="2301" y="1894"/>
              <a:chExt cx="639" cy="3390"/>
            </a:xfrm>
          </p:grpSpPr>
          <p:sp>
            <p:nvSpPr>
              <p:cNvPr id="1066" name="Oval 42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Oval 43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1548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3466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70" name="Group 46"/>
            <p:cNvGrpSpPr>
              <a:grpSpLocks/>
            </p:cNvGrpSpPr>
            <p:nvPr/>
          </p:nvGrpSpPr>
          <p:grpSpPr bwMode="auto">
            <a:xfrm>
              <a:off x="6387" y="1894"/>
              <a:ext cx="639" cy="3390"/>
              <a:chOff x="2301" y="1894"/>
              <a:chExt cx="639" cy="3390"/>
            </a:xfrm>
          </p:grpSpPr>
          <p:sp>
            <p:nvSpPr>
              <p:cNvPr id="1071" name="Oval 47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2" name="Oval 48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73" name="Group 49"/>
            <p:cNvGrpSpPr>
              <a:grpSpLocks/>
            </p:cNvGrpSpPr>
            <p:nvPr/>
          </p:nvGrpSpPr>
          <p:grpSpPr bwMode="auto">
            <a:xfrm>
              <a:off x="8646" y="1894"/>
              <a:ext cx="639" cy="3390"/>
              <a:chOff x="2301" y="1894"/>
              <a:chExt cx="639" cy="3390"/>
            </a:xfrm>
          </p:grpSpPr>
          <p:sp>
            <p:nvSpPr>
              <p:cNvPr id="1074" name="Oval 50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5" name="Oval 51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6255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Text Box 53"/>
            <p:cNvSpPr txBox="1">
              <a:spLocks noChangeArrowheads="1"/>
            </p:cNvSpPr>
            <p:nvPr/>
          </p:nvSpPr>
          <p:spPr bwMode="auto">
            <a:xfrm>
              <a:off x="8484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78" name="Group 54"/>
            <p:cNvGrpSpPr>
              <a:grpSpLocks/>
            </p:cNvGrpSpPr>
            <p:nvPr/>
          </p:nvGrpSpPr>
          <p:grpSpPr bwMode="auto">
            <a:xfrm flipH="1">
              <a:off x="7060" y="1894"/>
              <a:ext cx="639" cy="3390"/>
              <a:chOff x="2301" y="1894"/>
              <a:chExt cx="639" cy="3390"/>
            </a:xfrm>
          </p:grpSpPr>
          <p:sp>
            <p:nvSpPr>
              <p:cNvPr id="1079" name="Oval 55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0" name="Oval 56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 flipH="1">
              <a:off x="9252" y="1894"/>
              <a:ext cx="639" cy="3390"/>
              <a:chOff x="2301" y="1894"/>
              <a:chExt cx="639" cy="3390"/>
            </a:xfrm>
          </p:grpSpPr>
          <p:sp>
            <p:nvSpPr>
              <p:cNvPr id="1082" name="Oval 58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3" name="Oval 59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84" name="Oval 60"/>
            <p:cNvSpPr>
              <a:spLocks noChangeArrowheads="1"/>
            </p:cNvSpPr>
            <p:nvPr/>
          </p:nvSpPr>
          <p:spPr bwMode="auto">
            <a:xfrm>
              <a:off x="6804" y="3420"/>
              <a:ext cx="435" cy="3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Oval 61"/>
            <p:cNvSpPr>
              <a:spLocks noChangeArrowheads="1"/>
            </p:cNvSpPr>
            <p:nvPr/>
          </p:nvSpPr>
          <p:spPr bwMode="auto">
            <a:xfrm>
              <a:off x="8994" y="3420"/>
              <a:ext cx="435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AutoShape 62"/>
            <p:cNvSpPr>
              <a:spLocks noChangeArrowheads="1"/>
            </p:cNvSpPr>
            <p:nvPr/>
          </p:nvSpPr>
          <p:spPr bwMode="auto">
            <a:xfrm>
              <a:off x="5355" y="3225"/>
              <a:ext cx="690" cy="87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vs. Meiosis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762000"/>
            <a:ext cx="1219200" cy="639762"/>
          </a:xfrm>
        </p:spPr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209800"/>
            <a:ext cx="1981200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Later, in metaphase, the </a:t>
            </a:r>
            <a:r>
              <a:rPr lang="en-US" i="1" dirty="0" err="1" smtClean="0"/>
              <a:t>chromatid</a:t>
            </a:r>
            <a:r>
              <a:rPr lang="en-US" i="1" dirty="0" smtClean="0"/>
              <a:t> </a:t>
            </a:r>
            <a:r>
              <a:rPr lang="en-US" dirty="0" smtClean="0"/>
              <a:t>pairs will line up along the midline of the cell.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041775" cy="15589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Later, in metaphase, the </a:t>
            </a:r>
            <a:r>
              <a:rPr lang="en-US" i="1" dirty="0" smtClean="0"/>
              <a:t>chromosome</a:t>
            </a:r>
            <a:r>
              <a:rPr lang="en-US" dirty="0" smtClean="0"/>
              <a:t> pairs (homologous chromosomes) will line up along the midline of the cells.</a:t>
            </a:r>
          </a:p>
          <a:p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562600" y="3810000"/>
            <a:ext cx="406400" cy="2152650"/>
            <a:chOff x="2301" y="1894"/>
            <a:chExt cx="639" cy="3390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6997700" y="3810000"/>
            <a:ext cx="406400" cy="2152650"/>
            <a:chOff x="2301" y="1894"/>
            <a:chExt cx="639" cy="3390"/>
          </a:xfrm>
        </p:grpSpPr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257800" y="5962650"/>
            <a:ext cx="130810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Chromosome 1 (a)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94512" y="5962650"/>
            <a:ext cx="1258887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Chromosome 1 (b)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 flipH="1">
            <a:off x="5991225" y="3810000"/>
            <a:ext cx="404813" cy="2152650"/>
            <a:chOff x="2301" y="1894"/>
            <a:chExt cx="639" cy="3390"/>
          </a:xfrm>
        </p:grpSpPr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61" name="Group 13"/>
          <p:cNvGrpSpPr>
            <a:grpSpLocks/>
          </p:cNvGrpSpPr>
          <p:nvPr/>
        </p:nvGrpSpPr>
        <p:grpSpPr bwMode="auto">
          <a:xfrm flipH="1">
            <a:off x="7381875" y="3810000"/>
            <a:ext cx="406400" cy="2152650"/>
            <a:chOff x="2301" y="1894"/>
            <a:chExt cx="639" cy="3390"/>
          </a:xfrm>
        </p:grpSpPr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5827713" y="4778375"/>
            <a:ext cx="276225" cy="219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7218363" y="4778375"/>
            <a:ext cx="276225" cy="266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66" name="AutoShape 18"/>
          <p:cNvCxnSpPr>
            <a:cxnSpLocks noChangeShapeType="1"/>
          </p:cNvCxnSpPr>
          <p:nvPr/>
        </p:nvCxnSpPr>
        <p:spPr bwMode="auto">
          <a:xfrm>
            <a:off x="6708775" y="3759200"/>
            <a:ext cx="0" cy="2562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396038" y="6369050"/>
            <a:ext cx="674687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midline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762000" y="1565275"/>
            <a:ext cx="406400" cy="2152650"/>
            <a:chOff x="2301" y="1894"/>
            <a:chExt cx="639" cy="3390"/>
          </a:xfrm>
        </p:grpSpPr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762000" y="4067175"/>
            <a:ext cx="406400" cy="2152650"/>
            <a:chOff x="2301" y="1894"/>
            <a:chExt cx="639" cy="3390"/>
          </a:xfrm>
        </p:grpSpPr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533400" y="3733800"/>
            <a:ext cx="1308100" cy="320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Chromosome 1 (a)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33400" y="6248400"/>
            <a:ext cx="1295400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Chromosome 1 (b)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76" name="Group 28"/>
          <p:cNvGrpSpPr>
            <a:grpSpLocks/>
          </p:cNvGrpSpPr>
          <p:nvPr/>
        </p:nvGrpSpPr>
        <p:grpSpPr bwMode="auto">
          <a:xfrm flipH="1">
            <a:off x="1190625" y="1565275"/>
            <a:ext cx="404813" cy="2152650"/>
            <a:chOff x="2301" y="1894"/>
            <a:chExt cx="639" cy="3390"/>
          </a:xfrm>
        </p:grpSpPr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 flipH="1">
            <a:off x="1147763" y="4067175"/>
            <a:ext cx="404812" cy="2152650"/>
            <a:chOff x="2301" y="1894"/>
            <a:chExt cx="639" cy="3390"/>
          </a:xfrm>
        </p:grpSpPr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1027113" y="2533650"/>
            <a:ext cx="276225" cy="219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984250" y="5035550"/>
            <a:ext cx="276225" cy="266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>
            <a:off x="1168400" y="1447800"/>
            <a:ext cx="0" cy="5095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855663" y="6600825"/>
            <a:ext cx="674687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midline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vs. Meiosis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371601"/>
            <a:ext cx="4344988" cy="1142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chromatid</a:t>
            </a:r>
            <a:r>
              <a:rPr lang="en-US" dirty="0" smtClean="0"/>
              <a:t> pairs break apart on the midline.  Each half of the cell gets 2n chromosomes.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066800"/>
            <a:ext cx="4038600" cy="487362"/>
          </a:xfrm>
        </p:spPr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1447800"/>
            <a:ext cx="4038599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chromosome pairs break apart on the midline.  Each half of the cell gets 1n chromosomes.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04800" y="2286000"/>
            <a:ext cx="4191000" cy="4419600"/>
            <a:chOff x="728663" y="1454150"/>
            <a:chExt cx="3584575" cy="5410200"/>
          </a:xfrm>
        </p:grpSpPr>
        <p:grpSp>
          <p:nvGrpSpPr>
            <p:cNvPr id="3074" name="Group 2"/>
            <p:cNvGrpSpPr>
              <a:grpSpLocks/>
            </p:cNvGrpSpPr>
            <p:nvPr/>
          </p:nvGrpSpPr>
          <p:grpSpPr bwMode="auto">
            <a:xfrm>
              <a:off x="1208088" y="1571625"/>
              <a:ext cx="404812" cy="2152650"/>
              <a:chOff x="2301" y="1894"/>
              <a:chExt cx="639" cy="3390"/>
            </a:xfrm>
          </p:grpSpPr>
          <p:sp>
            <p:nvSpPr>
              <p:cNvPr id="3075" name="Oval 3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6" name="Oval 4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1208088" y="4073525"/>
              <a:ext cx="404812" cy="2152650"/>
              <a:chOff x="2301" y="1894"/>
              <a:chExt cx="639" cy="3390"/>
            </a:xfrm>
          </p:grpSpPr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728663" y="37242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728663" y="62261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82" name="Group 10"/>
            <p:cNvGrpSpPr>
              <a:grpSpLocks/>
            </p:cNvGrpSpPr>
            <p:nvPr/>
          </p:nvGrpSpPr>
          <p:grpSpPr bwMode="auto">
            <a:xfrm flipH="1">
              <a:off x="3384550" y="1571625"/>
              <a:ext cx="406400" cy="2152650"/>
              <a:chOff x="2301" y="1894"/>
              <a:chExt cx="639" cy="3390"/>
            </a:xfrm>
          </p:grpSpPr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85" name="Group 13"/>
            <p:cNvGrpSpPr>
              <a:grpSpLocks/>
            </p:cNvGrpSpPr>
            <p:nvPr/>
          </p:nvGrpSpPr>
          <p:grpSpPr bwMode="auto">
            <a:xfrm flipH="1">
              <a:off x="3343275" y="4073525"/>
              <a:ext cx="404813" cy="2152650"/>
              <a:chOff x="2301" y="1894"/>
              <a:chExt cx="639" cy="3390"/>
            </a:xfrm>
          </p:grpSpPr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88" name="AutoShape 16"/>
            <p:cNvCxnSpPr>
              <a:cxnSpLocks noChangeShapeType="1"/>
            </p:cNvCxnSpPr>
            <p:nvPr/>
          </p:nvCxnSpPr>
          <p:spPr bwMode="auto">
            <a:xfrm>
              <a:off x="2533650" y="1454150"/>
              <a:ext cx="0" cy="5095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2220913" y="6607175"/>
              <a:ext cx="674687" cy="257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midline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3227388" y="62261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3227388" y="37242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10" name="Group 38"/>
          <p:cNvGrpSpPr>
            <a:grpSpLocks/>
          </p:cNvGrpSpPr>
          <p:nvPr/>
        </p:nvGrpSpPr>
        <p:grpSpPr bwMode="auto">
          <a:xfrm>
            <a:off x="5638800" y="2438400"/>
            <a:ext cx="2743200" cy="4191000"/>
            <a:chOff x="6255" y="1635"/>
            <a:chExt cx="3939" cy="4680"/>
          </a:xfrm>
        </p:grpSpPr>
        <p:grpSp>
          <p:nvGrpSpPr>
            <p:cNvPr id="3111" name="Group 39"/>
            <p:cNvGrpSpPr>
              <a:grpSpLocks/>
            </p:cNvGrpSpPr>
            <p:nvPr/>
          </p:nvGrpSpPr>
          <p:grpSpPr bwMode="auto">
            <a:xfrm>
              <a:off x="6387" y="1894"/>
              <a:ext cx="639" cy="3390"/>
              <a:chOff x="2301" y="1894"/>
              <a:chExt cx="639" cy="3390"/>
            </a:xfrm>
          </p:grpSpPr>
          <p:sp>
            <p:nvSpPr>
              <p:cNvPr id="3112" name="Oval 40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3" name="Oval 41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14" name="Group 42"/>
            <p:cNvGrpSpPr>
              <a:grpSpLocks/>
            </p:cNvGrpSpPr>
            <p:nvPr/>
          </p:nvGrpSpPr>
          <p:grpSpPr bwMode="auto">
            <a:xfrm>
              <a:off x="8646" y="1894"/>
              <a:ext cx="639" cy="3390"/>
              <a:chOff x="2301" y="1894"/>
              <a:chExt cx="639" cy="3390"/>
            </a:xfrm>
          </p:grpSpPr>
          <p:sp>
            <p:nvSpPr>
              <p:cNvPr id="3115" name="Oval 43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6255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8" name="Text Box 46"/>
            <p:cNvSpPr txBox="1">
              <a:spLocks noChangeArrowheads="1"/>
            </p:cNvSpPr>
            <p:nvPr/>
          </p:nvSpPr>
          <p:spPr bwMode="auto">
            <a:xfrm>
              <a:off x="8484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9" name="Group 47"/>
            <p:cNvGrpSpPr>
              <a:grpSpLocks/>
            </p:cNvGrpSpPr>
            <p:nvPr/>
          </p:nvGrpSpPr>
          <p:grpSpPr bwMode="auto">
            <a:xfrm flipH="1">
              <a:off x="7060" y="1894"/>
              <a:ext cx="639" cy="3390"/>
              <a:chOff x="2301" y="1894"/>
              <a:chExt cx="639" cy="3390"/>
            </a:xfrm>
          </p:grpSpPr>
          <p:sp>
            <p:nvSpPr>
              <p:cNvPr id="3120" name="Oval 48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1" name="Oval 49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 flipH="1">
              <a:off x="9252" y="1894"/>
              <a:ext cx="639" cy="3390"/>
              <a:chOff x="2301" y="1894"/>
              <a:chExt cx="639" cy="3390"/>
            </a:xfrm>
          </p:grpSpPr>
          <p:sp>
            <p:nvSpPr>
              <p:cNvPr id="3123" name="Oval 51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25" name="Oval 53"/>
            <p:cNvSpPr>
              <a:spLocks noChangeArrowheads="1"/>
            </p:cNvSpPr>
            <p:nvPr/>
          </p:nvSpPr>
          <p:spPr bwMode="auto">
            <a:xfrm>
              <a:off x="6804" y="3420"/>
              <a:ext cx="435" cy="3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6" name="Oval 54"/>
            <p:cNvSpPr>
              <a:spLocks noChangeArrowheads="1"/>
            </p:cNvSpPr>
            <p:nvPr/>
          </p:nvSpPr>
          <p:spPr bwMode="auto">
            <a:xfrm>
              <a:off x="8994" y="3420"/>
              <a:ext cx="435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127" name="AutoShape 55"/>
            <p:cNvCxnSpPr>
              <a:cxnSpLocks noChangeShapeType="1"/>
            </p:cNvCxnSpPr>
            <p:nvPr/>
          </p:nvCxnSpPr>
          <p:spPr bwMode="auto">
            <a:xfrm>
              <a:off x="8191" y="1635"/>
              <a:ext cx="1" cy="42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128" name="Text Box 56"/>
            <p:cNvSpPr txBox="1">
              <a:spLocks noChangeArrowheads="1"/>
            </p:cNvSpPr>
            <p:nvPr/>
          </p:nvSpPr>
          <p:spPr bwMode="auto">
            <a:xfrm>
              <a:off x="7699" y="5910"/>
              <a:ext cx="1062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Midline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vs. Meiosis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371601"/>
            <a:ext cx="4572000" cy="12953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Note that each side gets two versions of chromosome 1.  (Although each side gets only one COPY of each version.)  Each side is therefore diploid.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86600" y="914400"/>
            <a:ext cx="1638300" cy="487362"/>
          </a:xfrm>
        </p:spPr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2672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Note that each side gets one version of chromosome 1.  (Although each side gets two COPIES of that version.)  Each side is therefore haploid.</a:t>
            </a:r>
            <a:endParaRPr lang="en-US" dirty="0"/>
          </a:p>
        </p:txBody>
      </p:sp>
      <p:grpSp>
        <p:nvGrpSpPr>
          <p:cNvPr id="7" name="Group 24"/>
          <p:cNvGrpSpPr/>
          <p:nvPr/>
        </p:nvGrpSpPr>
        <p:grpSpPr>
          <a:xfrm>
            <a:off x="304800" y="2438400"/>
            <a:ext cx="4191000" cy="4419600"/>
            <a:chOff x="728663" y="1454150"/>
            <a:chExt cx="3584575" cy="5410200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208088" y="1571625"/>
              <a:ext cx="404812" cy="2152650"/>
              <a:chOff x="2301" y="1894"/>
              <a:chExt cx="639" cy="3390"/>
            </a:xfrm>
          </p:grpSpPr>
          <p:sp>
            <p:nvSpPr>
              <p:cNvPr id="3075" name="Oval 3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6" name="Oval 4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208088" y="4073525"/>
              <a:ext cx="404812" cy="2152650"/>
              <a:chOff x="2301" y="1894"/>
              <a:chExt cx="639" cy="3390"/>
            </a:xfrm>
          </p:grpSpPr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728663" y="37242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728663" y="62261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 flipH="1">
              <a:off x="3384550" y="1571625"/>
              <a:ext cx="406400" cy="2152650"/>
              <a:chOff x="2301" y="1894"/>
              <a:chExt cx="639" cy="3390"/>
            </a:xfrm>
          </p:grpSpPr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 flipH="1">
              <a:off x="3343275" y="4073525"/>
              <a:ext cx="404813" cy="2152650"/>
              <a:chOff x="2301" y="1894"/>
              <a:chExt cx="639" cy="3390"/>
            </a:xfrm>
          </p:grpSpPr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88" name="AutoShape 16"/>
            <p:cNvCxnSpPr>
              <a:cxnSpLocks noChangeShapeType="1"/>
            </p:cNvCxnSpPr>
            <p:nvPr/>
          </p:nvCxnSpPr>
          <p:spPr bwMode="auto">
            <a:xfrm>
              <a:off x="2533650" y="1454150"/>
              <a:ext cx="0" cy="5095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2220913" y="6607175"/>
              <a:ext cx="674687" cy="257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midline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3227388" y="62261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3227388" y="3724275"/>
              <a:ext cx="108585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5638800" y="2438400"/>
            <a:ext cx="2743200" cy="4191000"/>
            <a:chOff x="6255" y="1635"/>
            <a:chExt cx="3939" cy="4680"/>
          </a:xfrm>
        </p:grpSpPr>
        <p:grpSp>
          <p:nvGrpSpPr>
            <p:cNvPr id="13" name="Group 39"/>
            <p:cNvGrpSpPr>
              <a:grpSpLocks/>
            </p:cNvGrpSpPr>
            <p:nvPr/>
          </p:nvGrpSpPr>
          <p:grpSpPr bwMode="auto">
            <a:xfrm>
              <a:off x="6387" y="1894"/>
              <a:ext cx="639" cy="3390"/>
              <a:chOff x="2301" y="1894"/>
              <a:chExt cx="639" cy="3390"/>
            </a:xfrm>
          </p:grpSpPr>
          <p:sp>
            <p:nvSpPr>
              <p:cNvPr id="3112" name="Oval 40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3" name="Oval 41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8646" y="1894"/>
              <a:ext cx="639" cy="3390"/>
              <a:chOff x="2301" y="1894"/>
              <a:chExt cx="639" cy="3390"/>
            </a:xfrm>
          </p:grpSpPr>
          <p:sp>
            <p:nvSpPr>
              <p:cNvPr id="3115" name="Oval 43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6255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8" name="Text Box 46"/>
            <p:cNvSpPr txBox="1">
              <a:spLocks noChangeArrowheads="1"/>
            </p:cNvSpPr>
            <p:nvPr/>
          </p:nvSpPr>
          <p:spPr bwMode="auto">
            <a:xfrm>
              <a:off x="8484" y="5284"/>
              <a:ext cx="1710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47"/>
            <p:cNvGrpSpPr>
              <a:grpSpLocks/>
            </p:cNvGrpSpPr>
            <p:nvPr/>
          </p:nvGrpSpPr>
          <p:grpSpPr bwMode="auto">
            <a:xfrm flipH="1">
              <a:off x="7060" y="1894"/>
              <a:ext cx="639" cy="3390"/>
              <a:chOff x="2301" y="1894"/>
              <a:chExt cx="639" cy="3390"/>
            </a:xfrm>
          </p:grpSpPr>
          <p:sp>
            <p:nvSpPr>
              <p:cNvPr id="3120" name="Oval 48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1" name="Oval 49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" name="Group 50"/>
            <p:cNvGrpSpPr>
              <a:grpSpLocks/>
            </p:cNvGrpSpPr>
            <p:nvPr/>
          </p:nvGrpSpPr>
          <p:grpSpPr bwMode="auto">
            <a:xfrm flipH="1">
              <a:off x="9252" y="1894"/>
              <a:ext cx="639" cy="3390"/>
              <a:chOff x="2301" y="1894"/>
              <a:chExt cx="639" cy="3390"/>
            </a:xfrm>
          </p:grpSpPr>
          <p:sp>
            <p:nvSpPr>
              <p:cNvPr id="3123" name="Oval 51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25" name="Oval 53"/>
            <p:cNvSpPr>
              <a:spLocks noChangeArrowheads="1"/>
            </p:cNvSpPr>
            <p:nvPr/>
          </p:nvSpPr>
          <p:spPr bwMode="auto">
            <a:xfrm>
              <a:off x="6804" y="3420"/>
              <a:ext cx="435" cy="3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6" name="Oval 54"/>
            <p:cNvSpPr>
              <a:spLocks noChangeArrowheads="1"/>
            </p:cNvSpPr>
            <p:nvPr/>
          </p:nvSpPr>
          <p:spPr bwMode="auto">
            <a:xfrm>
              <a:off x="8994" y="3420"/>
              <a:ext cx="435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127" name="AutoShape 55"/>
            <p:cNvCxnSpPr>
              <a:cxnSpLocks noChangeShapeType="1"/>
            </p:cNvCxnSpPr>
            <p:nvPr/>
          </p:nvCxnSpPr>
          <p:spPr bwMode="auto">
            <a:xfrm>
              <a:off x="8191" y="1635"/>
              <a:ext cx="1" cy="42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128" name="Text Box 56"/>
            <p:cNvSpPr txBox="1">
              <a:spLocks noChangeArrowheads="1"/>
            </p:cNvSpPr>
            <p:nvPr/>
          </p:nvSpPr>
          <p:spPr bwMode="auto">
            <a:xfrm>
              <a:off x="7699" y="5910"/>
              <a:ext cx="1062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Midline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After Meiosis 1, the two daughter cells are haploid.  Each only has one of each type of chromosome in the form of a </a:t>
            </a:r>
            <a:r>
              <a:rPr lang="en-US" dirty="0" err="1" smtClean="0"/>
              <a:t>chromatid</a:t>
            </a:r>
            <a:r>
              <a:rPr lang="en-US" dirty="0" smtClean="0"/>
              <a:t> pair.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953000" y="1143000"/>
            <a:ext cx="2181479" cy="4491892"/>
            <a:chOff x="5334000" y="1984538"/>
            <a:chExt cx="1190879" cy="3421754"/>
          </a:xfrm>
        </p:grpSpPr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5425927" y="1984538"/>
              <a:ext cx="445013" cy="3035788"/>
              <a:chOff x="2301" y="1894"/>
              <a:chExt cx="639" cy="3390"/>
            </a:xfrm>
          </p:grpSpPr>
          <p:sp>
            <p:nvSpPr>
              <p:cNvPr id="26" name="Oval 40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41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5334000" y="5020326"/>
              <a:ext cx="1190879" cy="3859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Chromosome 1 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47"/>
            <p:cNvGrpSpPr>
              <a:grpSpLocks/>
            </p:cNvGrpSpPr>
            <p:nvPr/>
          </p:nvGrpSpPr>
          <p:grpSpPr bwMode="auto">
            <a:xfrm flipH="1">
              <a:off x="5894618" y="1984538"/>
              <a:ext cx="445013" cy="3035788"/>
              <a:chOff x="2301" y="1894"/>
              <a:chExt cx="639" cy="3390"/>
            </a:xfrm>
          </p:grpSpPr>
          <p:sp>
            <p:nvSpPr>
              <p:cNvPr id="22" name="Oval 48"/>
              <p:cNvSpPr>
                <a:spLocks noChangeArrowheads="1"/>
              </p:cNvSpPr>
              <p:nvPr/>
            </p:nvSpPr>
            <p:spPr bwMode="auto">
              <a:xfrm rot="-1245073">
                <a:off x="2301" y="1894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49"/>
              <p:cNvSpPr>
                <a:spLocks noChangeArrowheads="1"/>
              </p:cNvSpPr>
              <p:nvPr/>
            </p:nvSpPr>
            <p:spPr bwMode="auto">
              <a:xfrm rot="11809609">
                <a:off x="2301" y="3519"/>
                <a:ext cx="639" cy="17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Gene 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Oval 53"/>
            <p:cNvSpPr>
              <a:spLocks noChangeArrowheads="1"/>
            </p:cNvSpPr>
            <p:nvPr/>
          </p:nvSpPr>
          <p:spPr bwMode="auto">
            <a:xfrm>
              <a:off x="5716335" y="3351090"/>
              <a:ext cx="302943" cy="3089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876800" y="5715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one version of chromosome 1!  </a:t>
            </a:r>
            <a:br>
              <a:rPr lang="en-US" dirty="0" smtClean="0"/>
            </a:br>
            <a:r>
              <a:rPr lang="en-US" dirty="0" smtClean="0"/>
              <a:t>(Version ”a,” in this case.)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DNA does not float freely, but is instead organized into groups.  These groups are usually invisible to microscopes, because the DNA chains are too small and spread out.</a:t>
            </a:r>
          </a:p>
          <a:p>
            <a:r>
              <a:rPr lang="en-US" dirty="0" smtClean="0"/>
              <a:t>During cell replication, these DNA groups clump together.  When dyed under a microscope, they form colored bodies.  (Greek: </a:t>
            </a:r>
            <a:r>
              <a:rPr lang="en-US" dirty="0" err="1"/>
              <a:t>c</a:t>
            </a:r>
            <a:r>
              <a:rPr lang="en-US" dirty="0" err="1" smtClean="0"/>
              <a:t>hroma</a:t>
            </a:r>
            <a:r>
              <a:rPr lang="en-US" dirty="0" smtClean="0"/>
              <a:t>=colored, soma=body.)  They are therefore called chromosomes.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Meiosis 2, the </a:t>
            </a:r>
            <a:r>
              <a:rPr lang="en-US" dirty="0" err="1" smtClean="0"/>
              <a:t>chromatid</a:t>
            </a:r>
            <a:r>
              <a:rPr lang="en-US" dirty="0" smtClean="0"/>
              <a:t> pairs then separate into new daughter cells.</a:t>
            </a:r>
          </a:p>
          <a:p>
            <a:r>
              <a:rPr lang="en-US" dirty="0" smtClean="0"/>
              <a:t>This is just like what happens in mitosis.</a:t>
            </a:r>
          </a:p>
          <a:p>
            <a:r>
              <a:rPr lang="en-US" dirty="0" smtClean="0"/>
              <a:t>No, really.  This is exactly like mitosis.  The only thing that makes it “Meiosis 2” is that it is mitosis that takes place to divide a </a:t>
            </a:r>
            <a:r>
              <a:rPr lang="en-US" dirty="0" err="1" smtClean="0"/>
              <a:t>chromatid</a:t>
            </a:r>
            <a:r>
              <a:rPr lang="en-US" dirty="0" smtClean="0"/>
              <a:t> pair </a:t>
            </a:r>
            <a:r>
              <a:rPr lang="en-US" i="1" dirty="0" smtClean="0"/>
              <a:t>after</a:t>
            </a:r>
            <a:r>
              <a:rPr lang="en-US" dirty="0" smtClean="0"/>
              <a:t> Meiosis 1.</a:t>
            </a:r>
            <a:endParaRPr lang="en-US" dirty="0"/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5121394" y="1143000"/>
            <a:ext cx="815185" cy="3985217"/>
            <a:chOff x="2301" y="1894"/>
            <a:chExt cx="639" cy="3390"/>
          </a:xfrm>
        </p:grpSpPr>
        <p:sp>
          <p:nvSpPr>
            <p:cNvPr id="17" name="Oval 40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41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4495800" y="5257800"/>
            <a:ext cx="1876679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Chromosome 1 (a)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47"/>
          <p:cNvGrpSpPr>
            <a:grpSpLocks/>
          </p:cNvGrpSpPr>
          <p:nvPr/>
        </p:nvGrpSpPr>
        <p:grpSpPr bwMode="auto">
          <a:xfrm flipH="1">
            <a:off x="7315200" y="1219200"/>
            <a:ext cx="815185" cy="3985217"/>
            <a:chOff x="2301" y="1894"/>
            <a:chExt cx="639" cy="3390"/>
          </a:xfrm>
        </p:grpSpPr>
        <p:sp>
          <p:nvSpPr>
            <p:cNvPr id="15" name="Oval 48"/>
            <p:cNvSpPr>
              <a:spLocks noChangeArrowheads="1"/>
            </p:cNvSpPr>
            <p:nvPr/>
          </p:nvSpPr>
          <p:spPr bwMode="auto">
            <a:xfrm rot="-1245073">
              <a:off x="2301" y="1894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49"/>
            <p:cNvSpPr>
              <a:spLocks noChangeArrowheads="1"/>
            </p:cNvSpPr>
            <p:nvPr/>
          </p:nvSpPr>
          <p:spPr bwMode="auto">
            <a:xfrm rot="11809609">
              <a:off x="2301" y="3519"/>
              <a:ext cx="639" cy="1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Gene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6934200" y="5257800"/>
            <a:ext cx="1876679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Chromosome 1 (a)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229100" y="3467100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4600" y="6096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Mitosis and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609600"/>
          </a:xfrm>
        </p:spPr>
        <p:txBody>
          <a:bodyPr/>
          <a:lstStyle/>
          <a:p>
            <a:r>
              <a:rPr lang="en-US" dirty="0" smtClean="0"/>
              <a:t>Mitosis: prophase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Meiosis 1: prophase 1</a:t>
            </a:r>
            <a:endParaRPr lang="en-US" dirty="0"/>
          </a:p>
        </p:txBody>
      </p:sp>
      <p:sp>
        <p:nvSpPr>
          <p:cNvPr id="4098" name="AutoShape 2" descr="http://staff.jccc.net/pdecell/celldivision/images/prophas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staff.jccc.net/pdecell/celldivision/images/pro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43200"/>
            <a:ext cx="3867150" cy="2400301"/>
          </a:xfrm>
          <a:prstGeom prst="rect">
            <a:avLst/>
          </a:prstGeom>
          <a:noFill/>
        </p:spPr>
      </p:pic>
      <p:pic>
        <p:nvPicPr>
          <p:cNvPr id="1028" name="Picture 4" descr="http://staff.jccc.net/pdecell/celldivision/images/pro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667000"/>
            <a:ext cx="3867150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Mitosis and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685800"/>
          </a:xfrm>
        </p:spPr>
        <p:txBody>
          <a:bodyPr/>
          <a:lstStyle/>
          <a:p>
            <a:r>
              <a:rPr lang="en-US" dirty="0" smtClean="0"/>
              <a:t>Mitosis: metaphase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609600"/>
          </a:xfrm>
        </p:spPr>
        <p:txBody>
          <a:bodyPr/>
          <a:lstStyle/>
          <a:p>
            <a:r>
              <a:rPr lang="en-US" dirty="0" smtClean="0"/>
              <a:t>Meiosis: metaphase 1</a:t>
            </a:r>
            <a:endParaRPr lang="en-US" dirty="0"/>
          </a:p>
        </p:txBody>
      </p:sp>
      <p:pic>
        <p:nvPicPr>
          <p:cNvPr id="34818" name="Picture 2" descr="http://staff.jccc.net/pdecell/celldivision/images/meta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4248150" cy="2971801"/>
          </a:xfrm>
          <a:prstGeom prst="rect">
            <a:avLst/>
          </a:prstGeom>
          <a:noFill/>
        </p:spPr>
      </p:pic>
      <p:pic>
        <p:nvPicPr>
          <p:cNvPr id="34820" name="Picture 4" descr="http://www.biologycorner.com/resources/metaphaseI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8194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Mitosis and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Mitosis: anaphase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685800"/>
          </a:xfrm>
        </p:spPr>
        <p:txBody>
          <a:bodyPr/>
          <a:lstStyle/>
          <a:p>
            <a:r>
              <a:rPr lang="en-US" dirty="0" smtClean="0"/>
              <a:t>Meiosis 1: anaphase I</a:t>
            </a:r>
            <a:endParaRPr lang="en-US" dirty="0"/>
          </a:p>
        </p:txBody>
      </p:sp>
      <p:pic>
        <p:nvPicPr>
          <p:cNvPr id="35842" name="Picture 2" descr="http://www.biologycorner.com/resources/anaphaseI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2716038" cy="2743200"/>
          </a:xfrm>
          <a:prstGeom prst="rect">
            <a:avLst/>
          </a:prstGeom>
          <a:noFill/>
        </p:spPr>
      </p:pic>
      <p:pic>
        <p:nvPicPr>
          <p:cNvPr id="35844" name="Picture 4" descr="http://staff.jccc.net/pdecell/celldivision/images/anapha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4643314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stages of Mitosis and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Mitosis: </a:t>
            </a:r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Meiosis 1: </a:t>
            </a:r>
            <a:r>
              <a:rPr lang="en-US" dirty="0" err="1" smtClean="0"/>
              <a:t>telophase</a:t>
            </a:r>
            <a:r>
              <a:rPr lang="en-US" dirty="0" smtClean="0"/>
              <a:t> I</a:t>
            </a:r>
            <a:endParaRPr lang="en-US" dirty="0"/>
          </a:p>
        </p:txBody>
      </p:sp>
      <p:pic>
        <p:nvPicPr>
          <p:cNvPr id="36866" name="Picture 2" descr="http://staff.jccc.net/pdecell/celldivision/images/telo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4000500" cy="2676525"/>
          </a:xfrm>
          <a:prstGeom prst="rect">
            <a:avLst/>
          </a:prstGeom>
          <a:noFill/>
        </p:spPr>
      </p:pic>
      <p:pic>
        <p:nvPicPr>
          <p:cNvPr id="36868" name="Picture 4" descr="http://ibhow.files.wordpress.com/2010/06/4-2-3-telophase-i.jpg?w=153&amp;h=1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290112" y="2482289"/>
            <a:ext cx="2714626" cy="3388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stages of Mitosis and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36576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Cytokinesis</a:t>
            </a:r>
            <a:r>
              <a:rPr lang="en-US" dirty="0" smtClean="0"/>
              <a:t>: in both mitosis and meiosis, </a:t>
            </a:r>
            <a:r>
              <a:rPr lang="en-US" dirty="0" err="1" smtClean="0"/>
              <a:t>cytokinesis</a:t>
            </a:r>
            <a:r>
              <a:rPr lang="en-US" dirty="0" smtClean="0"/>
              <a:t> (literally “cytoplasm movement”) is the stage when the daughter cells separate to become truly individual cells.  The cytoplasm and organelles are split between the daughter cells.</a:t>
            </a:r>
            <a:endParaRPr lang="en-US" dirty="0"/>
          </a:p>
        </p:txBody>
      </p:sp>
      <p:pic>
        <p:nvPicPr>
          <p:cNvPr id="37890" name="Picture 2" descr="http://imechanica.org/files/images/c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295400"/>
            <a:ext cx="4636294" cy="502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/>
              <a:t>The Law of Independent </a:t>
            </a:r>
            <a:r>
              <a:rPr lang="en-US" dirty="0" smtClean="0"/>
              <a:t>Assortment States that traits are inherited independently (separate </a:t>
            </a:r>
            <a:r>
              <a:rPr lang="en-US" dirty="0"/>
              <a:t>genes for separate traits are passed independently of one another from parents to offspring</a:t>
            </a:r>
            <a:r>
              <a:rPr lang="en-US" dirty="0" smtClean="0"/>
              <a:t>.)</a:t>
            </a:r>
          </a:p>
          <a:p>
            <a:r>
              <a:rPr lang="en-US" dirty="0" smtClean="0"/>
              <a:t>If genes are located on the same chromosome, how is it possible for one gene to end up in a gamete, but not another?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25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495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During meiosis, a critical step takes place.  When paired homologous chromosomes line up during metaphase, matching pieces on each chromosome can break off and swap places with each other.</a:t>
            </a:r>
          </a:p>
          <a:p>
            <a:r>
              <a:rPr lang="en-US" dirty="0" smtClean="0"/>
              <a:t>This is called crossing over.</a:t>
            </a:r>
            <a:endParaRPr lang="en-US" dirty="0"/>
          </a:p>
        </p:txBody>
      </p:sp>
      <p:pic>
        <p:nvPicPr>
          <p:cNvPr id="39938" name="Picture 2" descr="http://www.phschool.com/science/biology_place/labbench/lab3/images/crossov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447800"/>
            <a:ext cx="3657599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6095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457200"/>
            <a:ext cx="40386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Meiosis</a:t>
            </a:r>
            <a:endParaRPr lang="en-US" dirty="0"/>
          </a:p>
        </p:txBody>
      </p:sp>
      <p:pic>
        <p:nvPicPr>
          <p:cNvPr id="38914" name="Picture 2" descr="http://academickids.com/encyclopedia/images/7/72/MajorEventsInMito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4800600" cy="2286000"/>
          </a:xfrm>
          <a:prstGeom prst="rect">
            <a:avLst/>
          </a:prstGeom>
          <a:noFill/>
        </p:spPr>
      </p:pic>
      <p:pic>
        <p:nvPicPr>
          <p:cNvPr id="38916" name="Picture 4" descr="http://image.wistatutor.com/content/feed/tvcs/meiosis-big_1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066800"/>
            <a:ext cx="3381375" cy="45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Technically, a chromosome refers to a group of (usually related) genes that are physically attached into one large body.  </a:t>
            </a:r>
          </a:p>
          <a:p>
            <a:r>
              <a:rPr lang="en-US" dirty="0" smtClean="0"/>
              <a:t>In (typical) Eukaryotes, chromosomes are linear clusters of DNA.</a:t>
            </a:r>
          </a:p>
          <a:p>
            <a:r>
              <a:rPr lang="en-US" dirty="0" smtClean="0"/>
              <a:t>In (typical) prokaryotes, chromosomes are loops or circles of DNA.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chromosome has a different set of genes.</a:t>
            </a:r>
          </a:p>
          <a:p>
            <a:r>
              <a:rPr lang="en-US" dirty="0" smtClean="0"/>
              <a:t>Organisms can have different numbers of chromosomes, as well as different numbers of genes.</a:t>
            </a:r>
          </a:p>
          <a:p>
            <a:pPr lvl="1"/>
            <a:r>
              <a:rPr lang="en-US" dirty="0" smtClean="0"/>
              <a:t>The common fruit fly has 14000 genes grouped into a total of 4 chromosomes.</a:t>
            </a:r>
          </a:p>
          <a:p>
            <a:pPr lvl="1"/>
            <a:r>
              <a:rPr lang="en-US" dirty="0" smtClean="0"/>
              <a:t>Humans have 23000 genes spread over 23 chromosomes.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Chromosomes: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Sex Chromosomes – Sex chromosomes determine the gender of an organism.  This may be accomplished by the presence or absence of a sex chromosome (as in the Y chromosome in humans,) the ratio of a certain sex chromosome to </a:t>
            </a:r>
            <a:r>
              <a:rPr lang="en-US" dirty="0" err="1" smtClean="0"/>
              <a:t>autosomes</a:t>
            </a:r>
            <a:r>
              <a:rPr lang="en-US" dirty="0" smtClean="0"/>
              <a:t>, or even by environmental activation of certain genes.</a:t>
            </a:r>
          </a:p>
          <a:p>
            <a:r>
              <a:rPr lang="en-US" dirty="0" err="1" smtClean="0"/>
              <a:t>Autosomes</a:t>
            </a:r>
            <a:r>
              <a:rPr lang="en-US" dirty="0" smtClean="0"/>
              <a:t> – Most chromosomes are </a:t>
            </a:r>
            <a:r>
              <a:rPr lang="en-US" dirty="0" err="1" smtClean="0"/>
              <a:t>autosomal</a:t>
            </a:r>
            <a:r>
              <a:rPr lang="en-US" dirty="0" smtClean="0"/>
              <a:t>.  All non-sex chromosomes are </a:t>
            </a:r>
            <a:r>
              <a:rPr lang="en-US" dirty="0" err="1" smtClean="0"/>
              <a:t>autosomes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Chromosomes: haploid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chromosome carries a given group of genes.</a:t>
            </a:r>
          </a:p>
          <a:p>
            <a:r>
              <a:rPr lang="en-US" dirty="0" smtClean="0"/>
              <a:t>An organism can have multiple types of chromosomes, each with a different group of genes.  Chromosome 1, Chromosome 2, etc.</a:t>
            </a:r>
          </a:p>
          <a:p>
            <a:r>
              <a:rPr lang="en-US" dirty="0" smtClean="0"/>
              <a:t>When a cell has just one of each type of chromosome (One chromosome 1, one chromosome 2, etc.) it is usually called haploid.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Chromosome: Diploid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cell has two versions of each type of chromosome (Two of chromosome 1, two of chromosome 2, etc.) it is usually called diploid. </a:t>
            </a:r>
          </a:p>
          <a:p>
            <a:r>
              <a:rPr lang="en-US" dirty="0" smtClean="0"/>
              <a:t>Diploid cells or organisms receive one version of each chromosome from each parent.</a:t>
            </a:r>
          </a:p>
          <a:p>
            <a:r>
              <a:rPr lang="en-US" dirty="0" smtClean="0"/>
              <a:t>Humans are diploid.  With a few exceptions, all cells in a human have two versions of each of the 23 types of chromosomes, for a total of 46 chromosomes.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Chromosomes: </a:t>
            </a:r>
            <a:r>
              <a:rPr lang="en-US" dirty="0" err="1" smtClean="0"/>
              <a:t>ploidy</a:t>
            </a:r>
            <a:r>
              <a:rPr lang="en-US" dirty="0" smtClean="0"/>
              <a:t>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genetics, we use a variable to refer to a full set of all types of chromosomes in an organism: n.  In humans, n=23.</a:t>
            </a:r>
          </a:p>
          <a:p>
            <a:r>
              <a:rPr lang="en-US" dirty="0" smtClean="0"/>
              <a:t>A cell that contains just one of each type of chromosome for that organism has a </a:t>
            </a:r>
            <a:r>
              <a:rPr lang="en-US" dirty="0" err="1" smtClean="0"/>
              <a:t>ploidy</a:t>
            </a:r>
            <a:r>
              <a:rPr lang="en-US" dirty="0" smtClean="0"/>
              <a:t> number of 1n.  In humans, a 1n cell has 23 chromosomes.</a:t>
            </a:r>
          </a:p>
          <a:p>
            <a:r>
              <a:rPr lang="en-US" dirty="0" smtClean="0"/>
              <a:t>A cell that has two versions of each type of chromosome has a </a:t>
            </a:r>
            <a:r>
              <a:rPr lang="en-US" dirty="0" err="1" smtClean="0"/>
              <a:t>ploidy</a:t>
            </a:r>
            <a:r>
              <a:rPr lang="en-US" dirty="0" smtClean="0"/>
              <a:t> number of 2n.  In humans, a 2n cell has 46 chromosomes.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Chromosomes: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chromosome is a group of genes.</a:t>
            </a:r>
          </a:p>
          <a:p>
            <a:r>
              <a:rPr lang="en-US" dirty="0" smtClean="0"/>
              <a:t>A visible chromosome looks like </a:t>
            </a:r>
            <a:r>
              <a:rPr lang="en-US" b="1" i="1" dirty="0" smtClean="0"/>
              <a:t>this</a:t>
            </a:r>
            <a:r>
              <a:rPr lang="en-US" dirty="0" smtClean="0"/>
              <a:t> as a cell prepares to divide.</a:t>
            </a:r>
          </a:p>
          <a:p>
            <a:r>
              <a:rPr lang="en-US" dirty="0" smtClean="0"/>
              <a:t>By the time a chromosome becomes visible, it has already copied itself.</a:t>
            </a:r>
          </a:p>
          <a:p>
            <a:r>
              <a:rPr lang="en-US" dirty="0" smtClean="0"/>
              <a:t>A visible chromosome is therefore really two identical copies of the original chromosome.  </a:t>
            </a:r>
            <a:br>
              <a:rPr lang="en-US" dirty="0" smtClean="0"/>
            </a:br>
            <a:r>
              <a:rPr lang="en-US" dirty="0" smtClean="0"/>
              <a:t>Each copy is called a </a:t>
            </a:r>
            <a:r>
              <a:rPr lang="en-US" dirty="0" err="1" smtClean="0"/>
              <a:t>chromatid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Traditionally, the joined copies/</a:t>
            </a:r>
            <a:r>
              <a:rPr lang="en-US" dirty="0" err="1" smtClean="0"/>
              <a:t>chromatids</a:t>
            </a:r>
            <a:r>
              <a:rPr lang="en-US" dirty="0" smtClean="0"/>
              <a:t> are also called a chromosome.</a:t>
            </a:r>
          </a:p>
          <a:p>
            <a:r>
              <a:rPr lang="en-US" dirty="0" smtClean="0"/>
              <a:t>This is very confusing.</a:t>
            </a:r>
          </a:p>
          <a:p>
            <a:r>
              <a:rPr lang="en-US" dirty="0" smtClean="0"/>
              <a:t>In this presentation, a chromosome that is joined to a copy of itself will be referred to as a </a:t>
            </a:r>
            <a:r>
              <a:rPr lang="en-US" dirty="0" err="1" smtClean="0"/>
              <a:t>chromatid</a:t>
            </a:r>
            <a:r>
              <a:rPr lang="en-US" dirty="0" smtClean="0"/>
              <a:t> pair.</a:t>
            </a:r>
          </a:p>
          <a:p>
            <a:r>
              <a:rPr lang="en-US" dirty="0" smtClean="0"/>
              <a:t>Be aware that in professional literature, chromatid pairs are often referred to as chromosomes, as are </a:t>
            </a:r>
            <a:r>
              <a:rPr lang="en-US" dirty="0" smtClean="0"/>
              <a:t>unpaired/uncopied chromosomes</a:t>
            </a:r>
            <a:r>
              <a:rPr lang="en-US" dirty="0" smtClean="0"/>
              <a:t>.  You must use context to determine which is the current referent.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1714</Words>
  <Application>Microsoft Office PowerPoint</Application>
  <PresentationFormat>On-screen Show (4:3)</PresentationFormat>
  <Paragraphs>209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Cell reproduction: division</vt:lpstr>
      <vt:lpstr>Chromosomes</vt:lpstr>
      <vt:lpstr>Chromosomes</vt:lpstr>
      <vt:lpstr>Chromosomes</vt:lpstr>
      <vt:lpstr>Chromosomes: types</vt:lpstr>
      <vt:lpstr>Chromosomes: haploid</vt:lpstr>
      <vt:lpstr>Chromosome: Diploid</vt:lpstr>
      <vt:lpstr>Chromosomes: ploidy number</vt:lpstr>
      <vt:lpstr>Chromosomes: confusion</vt:lpstr>
      <vt:lpstr>Mitosis</vt:lpstr>
      <vt:lpstr>Mitosis</vt:lpstr>
      <vt:lpstr>Reproduction</vt:lpstr>
      <vt:lpstr>Meiosis</vt:lpstr>
      <vt:lpstr>Meiosis</vt:lpstr>
      <vt:lpstr>Mitosis vs. Meiosis 1</vt:lpstr>
      <vt:lpstr>Mitosis vs. Meiosis 1</vt:lpstr>
      <vt:lpstr>Mitosis vs. Meiosis 1</vt:lpstr>
      <vt:lpstr>Mitosis vs. Meiosis 1</vt:lpstr>
      <vt:lpstr>Meiosis 2</vt:lpstr>
      <vt:lpstr>Meiosis 2</vt:lpstr>
      <vt:lpstr>The stages of Mitosis and Meiosis</vt:lpstr>
      <vt:lpstr>The stages of Mitosis and Meiosis</vt:lpstr>
      <vt:lpstr>The stages of Mitosis and Meiosis</vt:lpstr>
      <vt:lpstr>The stages of Mitosis and Meiosis</vt:lpstr>
      <vt:lpstr>The stages of Mitosis and Meiosis</vt:lpstr>
      <vt:lpstr>Recombination</vt:lpstr>
      <vt:lpstr>Recombination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</dc:title>
  <dc:creator>Seth Stevenson</dc:creator>
  <cp:lastModifiedBy>Administrator</cp:lastModifiedBy>
  <cp:revision>10</cp:revision>
  <cp:lastPrinted>2014-02-27T13:35:27Z</cp:lastPrinted>
  <dcterms:created xsi:type="dcterms:W3CDTF">2010-12-27T18:03:21Z</dcterms:created>
  <dcterms:modified xsi:type="dcterms:W3CDTF">2014-02-27T16:14:40Z</dcterms:modified>
</cp:coreProperties>
</file>