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78" autoAdjust="0"/>
    <p:restoredTop sz="86323" autoAdjust="0"/>
  </p:normalViewPr>
  <p:slideViewPr>
    <p:cSldViewPr snapToGrid="0">
      <p:cViewPr varScale="1">
        <p:scale>
          <a:sx n="48" d="100"/>
          <a:sy n="48" d="100"/>
        </p:scale>
        <p:origin x="-114" y="-426"/>
      </p:cViewPr>
      <p:guideLst>
        <p:guide orient="horz" pos="2160"/>
        <p:guide pos="3840"/>
      </p:guideLst>
    </p:cSldViewPr>
  </p:slideViewPr>
  <p:outlineViewPr>
    <p:cViewPr>
      <p:scale>
        <a:sx n="33" d="100"/>
        <a:sy n="33" d="100"/>
      </p:scale>
      <p:origin x="48" y="1089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3AD097-C824-4FFF-9CBF-AF38AA383AB1}" type="datetimeFigureOut">
              <a:rPr lang="en-US" smtClean="0"/>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B9108-687B-4AD0-8486-24834FECB1B2}" type="slidenum">
              <a:rPr lang="en-US" smtClean="0"/>
              <a:t>‹#›</a:t>
            </a:fld>
            <a:endParaRPr lang="en-US"/>
          </a:p>
        </p:txBody>
      </p:sp>
    </p:spTree>
    <p:extLst>
      <p:ext uri="{BB962C8B-B14F-4D97-AF65-F5344CB8AC3E}">
        <p14:creationId xmlns:p14="http://schemas.microsoft.com/office/powerpoint/2010/main" val="3535218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3AD097-C824-4FFF-9CBF-AF38AA383AB1}" type="datetimeFigureOut">
              <a:rPr lang="en-US" smtClean="0"/>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B9108-687B-4AD0-8486-24834FECB1B2}" type="slidenum">
              <a:rPr lang="en-US" smtClean="0"/>
              <a:t>‹#›</a:t>
            </a:fld>
            <a:endParaRPr lang="en-US"/>
          </a:p>
        </p:txBody>
      </p:sp>
    </p:spTree>
    <p:extLst>
      <p:ext uri="{BB962C8B-B14F-4D97-AF65-F5344CB8AC3E}">
        <p14:creationId xmlns:p14="http://schemas.microsoft.com/office/powerpoint/2010/main" val="2020057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3AD097-C824-4FFF-9CBF-AF38AA383AB1}" type="datetimeFigureOut">
              <a:rPr lang="en-US" smtClean="0"/>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B9108-687B-4AD0-8486-24834FECB1B2}" type="slidenum">
              <a:rPr lang="en-US" smtClean="0"/>
              <a:t>‹#›</a:t>
            </a:fld>
            <a:endParaRPr lang="en-US"/>
          </a:p>
        </p:txBody>
      </p:sp>
    </p:spTree>
    <p:extLst>
      <p:ext uri="{BB962C8B-B14F-4D97-AF65-F5344CB8AC3E}">
        <p14:creationId xmlns:p14="http://schemas.microsoft.com/office/powerpoint/2010/main" val="3483042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3AD097-C824-4FFF-9CBF-AF38AA383AB1}" type="datetimeFigureOut">
              <a:rPr lang="en-US" smtClean="0"/>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B9108-687B-4AD0-8486-24834FECB1B2}" type="slidenum">
              <a:rPr lang="en-US" smtClean="0"/>
              <a:t>‹#›</a:t>
            </a:fld>
            <a:endParaRPr lang="en-US"/>
          </a:p>
        </p:txBody>
      </p:sp>
    </p:spTree>
    <p:extLst>
      <p:ext uri="{BB962C8B-B14F-4D97-AF65-F5344CB8AC3E}">
        <p14:creationId xmlns:p14="http://schemas.microsoft.com/office/powerpoint/2010/main" val="1944070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3AD097-C824-4FFF-9CBF-AF38AA383AB1}" type="datetimeFigureOut">
              <a:rPr lang="en-US" smtClean="0"/>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B9108-687B-4AD0-8486-24834FECB1B2}" type="slidenum">
              <a:rPr lang="en-US" smtClean="0"/>
              <a:t>‹#›</a:t>
            </a:fld>
            <a:endParaRPr lang="en-US"/>
          </a:p>
        </p:txBody>
      </p:sp>
    </p:spTree>
    <p:extLst>
      <p:ext uri="{BB962C8B-B14F-4D97-AF65-F5344CB8AC3E}">
        <p14:creationId xmlns:p14="http://schemas.microsoft.com/office/powerpoint/2010/main" val="2448746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3AD097-C824-4FFF-9CBF-AF38AA383AB1}" type="datetimeFigureOut">
              <a:rPr lang="en-US" smtClean="0"/>
              <a:t>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B9108-687B-4AD0-8486-24834FECB1B2}" type="slidenum">
              <a:rPr lang="en-US" smtClean="0"/>
              <a:t>‹#›</a:t>
            </a:fld>
            <a:endParaRPr lang="en-US"/>
          </a:p>
        </p:txBody>
      </p:sp>
    </p:spTree>
    <p:extLst>
      <p:ext uri="{BB962C8B-B14F-4D97-AF65-F5344CB8AC3E}">
        <p14:creationId xmlns:p14="http://schemas.microsoft.com/office/powerpoint/2010/main" val="2975339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3AD097-C824-4FFF-9CBF-AF38AA383AB1}" type="datetimeFigureOut">
              <a:rPr lang="en-US" smtClean="0"/>
              <a:t>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5B9108-687B-4AD0-8486-24834FECB1B2}" type="slidenum">
              <a:rPr lang="en-US" smtClean="0"/>
              <a:t>‹#›</a:t>
            </a:fld>
            <a:endParaRPr lang="en-US"/>
          </a:p>
        </p:txBody>
      </p:sp>
    </p:spTree>
    <p:extLst>
      <p:ext uri="{BB962C8B-B14F-4D97-AF65-F5344CB8AC3E}">
        <p14:creationId xmlns:p14="http://schemas.microsoft.com/office/powerpoint/2010/main" val="2009625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3AD097-C824-4FFF-9CBF-AF38AA383AB1}" type="datetimeFigureOut">
              <a:rPr lang="en-US" smtClean="0"/>
              <a:t>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5B9108-687B-4AD0-8486-24834FECB1B2}" type="slidenum">
              <a:rPr lang="en-US" smtClean="0"/>
              <a:t>‹#›</a:t>
            </a:fld>
            <a:endParaRPr lang="en-US"/>
          </a:p>
        </p:txBody>
      </p:sp>
    </p:spTree>
    <p:extLst>
      <p:ext uri="{BB962C8B-B14F-4D97-AF65-F5344CB8AC3E}">
        <p14:creationId xmlns:p14="http://schemas.microsoft.com/office/powerpoint/2010/main" val="1727720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3AD097-C824-4FFF-9CBF-AF38AA383AB1}" type="datetimeFigureOut">
              <a:rPr lang="en-US" smtClean="0"/>
              <a:t>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5B9108-687B-4AD0-8486-24834FECB1B2}" type="slidenum">
              <a:rPr lang="en-US" smtClean="0"/>
              <a:t>‹#›</a:t>
            </a:fld>
            <a:endParaRPr lang="en-US"/>
          </a:p>
        </p:txBody>
      </p:sp>
    </p:spTree>
    <p:extLst>
      <p:ext uri="{BB962C8B-B14F-4D97-AF65-F5344CB8AC3E}">
        <p14:creationId xmlns:p14="http://schemas.microsoft.com/office/powerpoint/2010/main" val="3739465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AD097-C824-4FFF-9CBF-AF38AA383AB1}" type="datetimeFigureOut">
              <a:rPr lang="en-US" smtClean="0"/>
              <a:t>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B9108-687B-4AD0-8486-24834FECB1B2}" type="slidenum">
              <a:rPr lang="en-US" smtClean="0"/>
              <a:t>‹#›</a:t>
            </a:fld>
            <a:endParaRPr lang="en-US"/>
          </a:p>
        </p:txBody>
      </p:sp>
    </p:spTree>
    <p:extLst>
      <p:ext uri="{BB962C8B-B14F-4D97-AF65-F5344CB8AC3E}">
        <p14:creationId xmlns:p14="http://schemas.microsoft.com/office/powerpoint/2010/main" val="3437957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AD097-C824-4FFF-9CBF-AF38AA383AB1}" type="datetimeFigureOut">
              <a:rPr lang="en-US" smtClean="0"/>
              <a:t>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B9108-687B-4AD0-8486-24834FECB1B2}" type="slidenum">
              <a:rPr lang="en-US" smtClean="0"/>
              <a:t>‹#›</a:t>
            </a:fld>
            <a:endParaRPr lang="en-US"/>
          </a:p>
        </p:txBody>
      </p:sp>
    </p:spTree>
    <p:extLst>
      <p:ext uri="{BB962C8B-B14F-4D97-AF65-F5344CB8AC3E}">
        <p14:creationId xmlns:p14="http://schemas.microsoft.com/office/powerpoint/2010/main" val="1245973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3AD097-C824-4FFF-9CBF-AF38AA383AB1}" type="datetimeFigureOut">
              <a:rPr lang="en-US" smtClean="0"/>
              <a:t>2/4/2014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5B9108-687B-4AD0-8486-24834FECB1B2}" type="slidenum">
              <a:rPr lang="en-US" smtClean="0"/>
              <a:t>‹#›</a:t>
            </a:fld>
            <a:endParaRPr lang="en-US"/>
          </a:p>
        </p:txBody>
      </p:sp>
    </p:spTree>
    <p:extLst>
      <p:ext uri="{BB962C8B-B14F-4D97-AF65-F5344CB8AC3E}">
        <p14:creationId xmlns:p14="http://schemas.microsoft.com/office/powerpoint/2010/main" val="2011800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5400" dirty="0" smtClean="0"/>
              <a:t>Anaphase</a:t>
            </a:r>
            <a:endParaRPr lang="en-US" sz="5400" dirty="0"/>
          </a:p>
        </p:txBody>
      </p:sp>
      <p:sp>
        <p:nvSpPr>
          <p:cNvPr id="5" name="Content Placeholder 4"/>
          <p:cNvSpPr>
            <a:spLocks noGrp="1"/>
          </p:cNvSpPr>
          <p:nvPr>
            <p:ph idx="1"/>
          </p:nvPr>
        </p:nvSpPr>
        <p:spPr/>
        <p:txBody>
          <a:bodyPr>
            <a:normAutofit fontScale="92500"/>
          </a:bodyPr>
          <a:lstStyle/>
          <a:p>
            <a:r>
              <a:rPr lang="en-US" sz="3600" dirty="0" smtClean="0"/>
              <a:t>This is the stage in mitosis where identical sets of DNA are pulled apart towards opposite poles of the cell.</a:t>
            </a:r>
          </a:p>
          <a:p>
            <a:r>
              <a:rPr lang="en-US" sz="3600" dirty="0" smtClean="0"/>
              <a:t>This occurs after metaphase and before </a:t>
            </a:r>
            <a:r>
              <a:rPr lang="en-US" sz="3600" dirty="0" err="1" smtClean="0"/>
              <a:t>telophase</a:t>
            </a:r>
            <a:r>
              <a:rPr lang="en-US" sz="3600" dirty="0" smtClean="0"/>
              <a:t>.</a:t>
            </a:r>
          </a:p>
          <a:p>
            <a:r>
              <a:rPr lang="en-US" sz="3600" dirty="0" smtClean="0"/>
              <a:t>This moves the genetic material as far apart as possible so it will remain separate while the cell divides.</a:t>
            </a:r>
          </a:p>
          <a:p>
            <a:r>
              <a:rPr lang="en-US" sz="3600" dirty="0" smtClean="0"/>
              <a:t>The movement of the chromosomes occurs because attached proteins move along the </a:t>
            </a:r>
            <a:r>
              <a:rPr lang="en-US" sz="3600" dirty="0"/>
              <a:t>s</a:t>
            </a:r>
            <a:r>
              <a:rPr lang="en-US" sz="3600" dirty="0" smtClean="0"/>
              <a:t>pindle, dragging the DNA with them.</a:t>
            </a:r>
            <a:endParaRPr lang="en-US" sz="3600" dirty="0"/>
          </a:p>
        </p:txBody>
      </p:sp>
    </p:spTree>
    <p:extLst>
      <p:ext uri="{BB962C8B-B14F-4D97-AF65-F5344CB8AC3E}">
        <p14:creationId xmlns:p14="http://schemas.microsoft.com/office/powerpoint/2010/main" val="3793907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Nuclear Envelope	</a:t>
            </a:r>
            <a:endParaRPr lang="en-US" sz="5400" dirty="0"/>
          </a:p>
        </p:txBody>
      </p:sp>
      <p:sp>
        <p:nvSpPr>
          <p:cNvPr id="3" name="Content Placeholder 2"/>
          <p:cNvSpPr>
            <a:spLocks noGrp="1"/>
          </p:cNvSpPr>
          <p:nvPr>
            <p:ph idx="1"/>
          </p:nvPr>
        </p:nvSpPr>
        <p:spPr/>
        <p:txBody>
          <a:bodyPr/>
          <a:lstStyle/>
          <a:p>
            <a:r>
              <a:rPr lang="en-US" sz="3600" dirty="0" smtClean="0"/>
              <a:t>This is another term for the nuclear membrane</a:t>
            </a:r>
          </a:p>
          <a:p>
            <a:r>
              <a:rPr lang="en-US" sz="3600" dirty="0" smtClean="0"/>
              <a:t>It exists primarily during interphase</a:t>
            </a:r>
          </a:p>
          <a:p>
            <a:r>
              <a:rPr lang="en-US" sz="3600" dirty="0" smtClean="0"/>
              <a:t>It is found in eukaryotic cells</a:t>
            </a:r>
          </a:p>
          <a:p>
            <a:r>
              <a:rPr lang="en-US" sz="3600" dirty="0" smtClean="0"/>
              <a:t>The membrane/envelope contains the DNA in a single location for easy access and replication.</a:t>
            </a:r>
          </a:p>
          <a:p>
            <a:r>
              <a:rPr lang="en-US" sz="3600" dirty="0" smtClean="0"/>
              <a:t>The membrane regulates what enters and leaves the nucleus, such as RNA.</a:t>
            </a:r>
            <a:endParaRPr lang="en-US" sz="3600" dirty="0"/>
          </a:p>
        </p:txBody>
      </p:sp>
    </p:spTree>
    <p:extLst>
      <p:ext uri="{BB962C8B-B14F-4D97-AF65-F5344CB8AC3E}">
        <p14:creationId xmlns:p14="http://schemas.microsoft.com/office/powerpoint/2010/main" val="2302488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Organelle</a:t>
            </a:r>
            <a:endParaRPr lang="en-US" sz="5400" dirty="0"/>
          </a:p>
        </p:txBody>
      </p:sp>
      <p:sp>
        <p:nvSpPr>
          <p:cNvPr id="3" name="Content Placeholder 2"/>
          <p:cNvSpPr>
            <a:spLocks noGrp="1"/>
          </p:cNvSpPr>
          <p:nvPr>
            <p:ph idx="1"/>
          </p:nvPr>
        </p:nvSpPr>
        <p:spPr/>
        <p:txBody>
          <a:bodyPr>
            <a:normAutofit fontScale="92500"/>
          </a:bodyPr>
          <a:lstStyle/>
          <a:p>
            <a:r>
              <a:rPr lang="en-US" sz="3600" dirty="0" smtClean="0"/>
              <a:t>This is a structure in a Eukaryotic cell that has a specific function</a:t>
            </a:r>
          </a:p>
          <a:p>
            <a:r>
              <a:rPr lang="en-US" sz="3600" dirty="0" smtClean="0"/>
              <a:t>There are found in the cytoplasm</a:t>
            </a:r>
          </a:p>
          <a:p>
            <a:r>
              <a:rPr lang="en-US" sz="3600" dirty="0" smtClean="0"/>
              <a:t>By having specific organelles be responsible for specific tasks, regulation and function in larger cells is possible.</a:t>
            </a:r>
          </a:p>
          <a:p>
            <a:r>
              <a:rPr lang="en-US" sz="3600" dirty="0" smtClean="0"/>
              <a:t>Most organelles have their own membranes that keep necessary materials concentrated in one place (limits diffusion.)</a:t>
            </a:r>
            <a:endParaRPr lang="en-US" sz="3600" dirty="0"/>
          </a:p>
        </p:txBody>
      </p:sp>
    </p:spTree>
    <p:extLst>
      <p:ext uri="{BB962C8B-B14F-4D97-AF65-F5344CB8AC3E}">
        <p14:creationId xmlns:p14="http://schemas.microsoft.com/office/powerpoint/2010/main" val="3921892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Prophase</a:t>
            </a:r>
            <a:endParaRPr lang="en-US" sz="5400" dirty="0"/>
          </a:p>
        </p:txBody>
      </p:sp>
      <p:sp>
        <p:nvSpPr>
          <p:cNvPr id="3" name="Content Placeholder 2"/>
          <p:cNvSpPr>
            <a:spLocks noGrp="1"/>
          </p:cNvSpPr>
          <p:nvPr>
            <p:ph idx="1"/>
          </p:nvPr>
        </p:nvSpPr>
        <p:spPr/>
        <p:txBody>
          <a:bodyPr/>
          <a:lstStyle/>
          <a:p>
            <a:r>
              <a:rPr lang="en-US" sz="3600" dirty="0" smtClean="0"/>
              <a:t>This is the first stage in mitosis when the cell starts preparing for division.</a:t>
            </a:r>
          </a:p>
          <a:p>
            <a:r>
              <a:rPr lang="en-US" sz="3600" dirty="0" smtClean="0"/>
              <a:t>This follows interphase and is before metaphase.</a:t>
            </a:r>
          </a:p>
          <a:p>
            <a:r>
              <a:rPr lang="en-US" sz="3600" dirty="0" smtClean="0"/>
              <a:t>During this phase, the nucleus is disassembled, chromosomes condense, and the cytoskeleton is rearranged to form the spindle.</a:t>
            </a:r>
            <a:endParaRPr lang="en-US" sz="3600" dirty="0"/>
          </a:p>
        </p:txBody>
      </p:sp>
    </p:spTree>
    <p:extLst>
      <p:ext uri="{BB962C8B-B14F-4D97-AF65-F5344CB8AC3E}">
        <p14:creationId xmlns:p14="http://schemas.microsoft.com/office/powerpoint/2010/main" val="3683813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Spindle</a:t>
            </a:r>
            <a:endParaRPr lang="en-US" sz="5400" dirty="0"/>
          </a:p>
        </p:txBody>
      </p:sp>
      <p:sp>
        <p:nvSpPr>
          <p:cNvPr id="3" name="Content Placeholder 2"/>
          <p:cNvSpPr>
            <a:spLocks noGrp="1"/>
          </p:cNvSpPr>
          <p:nvPr>
            <p:ph idx="1"/>
          </p:nvPr>
        </p:nvSpPr>
        <p:spPr/>
        <p:txBody>
          <a:bodyPr>
            <a:normAutofit fontScale="92500"/>
          </a:bodyPr>
          <a:lstStyle/>
          <a:p>
            <a:r>
              <a:rPr lang="en-US" sz="3600" dirty="0" smtClean="0"/>
              <a:t>This is the reorganized cytoskeleton</a:t>
            </a:r>
          </a:p>
          <a:p>
            <a:r>
              <a:rPr lang="en-US" sz="3600" dirty="0" smtClean="0"/>
              <a:t>It forms during mitosis</a:t>
            </a:r>
          </a:p>
          <a:p>
            <a:r>
              <a:rPr lang="en-US" sz="3600" dirty="0" smtClean="0"/>
              <a:t>It stretches as a set of chains that run from one pole of the cell to the other.</a:t>
            </a:r>
          </a:p>
          <a:p>
            <a:r>
              <a:rPr lang="en-US" sz="3600" dirty="0" smtClean="0"/>
              <a:t>Since the spindle only runs in two directions, things moving along it can only move towards or away from a pole.</a:t>
            </a:r>
          </a:p>
          <a:p>
            <a:r>
              <a:rPr lang="en-US" sz="3600" dirty="0" smtClean="0"/>
              <a:t>Small proteins are able to move along the spindle like a railway.</a:t>
            </a:r>
          </a:p>
        </p:txBody>
      </p:sp>
    </p:spTree>
    <p:extLst>
      <p:ext uri="{BB962C8B-B14F-4D97-AF65-F5344CB8AC3E}">
        <p14:creationId xmlns:p14="http://schemas.microsoft.com/office/powerpoint/2010/main" val="2902704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err="1" smtClean="0"/>
              <a:t>Telophase</a:t>
            </a:r>
            <a:endParaRPr lang="en-US" sz="5400" dirty="0"/>
          </a:p>
        </p:txBody>
      </p:sp>
      <p:sp>
        <p:nvSpPr>
          <p:cNvPr id="3" name="Content Placeholder 2"/>
          <p:cNvSpPr>
            <a:spLocks noGrp="1"/>
          </p:cNvSpPr>
          <p:nvPr>
            <p:ph idx="1"/>
          </p:nvPr>
        </p:nvSpPr>
        <p:spPr/>
        <p:txBody>
          <a:bodyPr>
            <a:noAutofit/>
          </a:bodyPr>
          <a:lstStyle/>
          <a:p>
            <a:r>
              <a:rPr lang="en-US" sz="3600" dirty="0" smtClean="0"/>
              <a:t>This is the last stage in mitosis</a:t>
            </a:r>
          </a:p>
          <a:p>
            <a:r>
              <a:rPr lang="en-US" sz="3600" dirty="0" smtClean="0"/>
              <a:t>It follows anaphase, but comes before cytokinesis</a:t>
            </a:r>
          </a:p>
          <a:p>
            <a:r>
              <a:rPr lang="en-US" sz="3600" dirty="0" smtClean="0"/>
              <a:t>During this phase, the cell prepares to divide to form two complete new cells.</a:t>
            </a:r>
          </a:p>
          <a:p>
            <a:r>
              <a:rPr lang="en-US" sz="3600" dirty="0" smtClean="0"/>
              <a:t>Enzymes build new nuclear membranes around the DNA at each pole, the spindle gets rearranged to form the cytoskeleton, and the chromosomes start unbundling.  Also, the cell membranes start pinching off to separate the cells.</a:t>
            </a:r>
            <a:endParaRPr lang="en-US" sz="3600" dirty="0"/>
          </a:p>
        </p:txBody>
      </p:sp>
    </p:spTree>
    <p:extLst>
      <p:ext uri="{BB962C8B-B14F-4D97-AF65-F5344CB8AC3E}">
        <p14:creationId xmlns:p14="http://schemas.microsoft.com/office/powerpoint/2010/main" val="2915511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Chromosome</a:t>
            </a:r>
            <a:endParaRPr lang="en-US" sz="5400" dirty="0"/>
          </a:p>
        </p:txBody>
      </p:sp>
      <p:sp>
        <p:nvSpPr>
          <p:cNvPr id="3" name="Content Placeholder 2"/>
          <p:cNvSpPr>
            <a:spLocks noGrp="1"/>
          </p:cNvSpPr>
          <p:nvPr>
            <p:ph idx="1"/>
          </p:nvPr>
        </p:nvSpPr>
        <p:spPr/>
        <p:txBody>
          <a:bodyPr>
            <a:normAutofit fontScale="92500"/>
          </a:bodyPr>
          <a:lstStyle/>
          <a:p>
            <a:r>
              <a:rPr lang="en-US" sz="3600" dirty="0" smtClean="0"/>
              <a:t>This is a long chain of genes/DNA.</a:t>
            </a:r>
          </a:p>
          <a:p>
            <a:r>
              <a:rPr lang="en-US" sz="3600" dirty="0" smtClean="0"/>
              <a:t>Chromosomes only become visible during prophase, when they bundle up and can be dyed to form colored bodies.</a:t>
            </a:r>
          </a:p>
          <a:p>
            <a:r>
              <a:rPr lang="en-US" sz="3600" dirty="0" smtClean="0"/>
              <a:t>They initially form in the nucleus, and then move along the </a:t>
            </a:r>
            <a:r>
              <a:rPr lang="en-US" sz="3600" dirty="0"/>
              <a:t>s</a:t>
            </a:r>
            <a:r>
              <a:rPr lang="en-US" sz="3600" dirty="0" smtClean="0"/>
              <a:t>pindle.</a:t>
            </a:r>
          </a:p>
          <a:p>
            <a:r>
              <a:rPr lang="en-US" sz="3600" dirty="0" smtClean="0"/>
              <a:t>By bundling, DNA can no longer be accessed for transcription or replication, but it is much easier to move during mitosis.</a:t>
            </a:r>
          </a:p>
          <a:p>
            <a:endParaRPr lang="en-US" sz="3600" dirty="0"/>
          </a:p>
        </p:txBody>
      </p:sp>
    </p:spTree>
    <p:extLst>
      <p:ext uri="{BB962C8B-B14F-4D97-AF65-F5344CB8AC3E}">
        <p14:creationId xmlns:p14="http://schemas.microsoft.com/office/powerpoint/2010/main" val="3745448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Cytokinesis</a:t>
            </a:r>
            <a:endParaRPr lang="en-US" sz="5400" dirty="0"/>
          </a:p>
        </p:txBody>
      </p:sp>
      <p:sp>
        <p:nvSpPr>
          <p:cNvPr id="3" name="Content Placeholder 2"/>
          <p:cNvSpPr>
            <a:spLocks noGrp="1"/>
          </p:cNvSpPr>
          <p:nvPr>
            <p:ph idx="1"/>
          </p:nvPr>
        </p:nvSpPr>
        <p:spPr/>
        <p:txBody>
          <a:bodyPr/>
          <a:lstStyle/>
          <a:p>
            <a:r>
              <a:rPr lang="en-US" sz="3600" dirty="0" smtClean="0"/>
              <a:t>This is when cells finish splitting apart after meiosis.</a:t>
            </a:r>
          </a:p>
          <a:p>
            <a:r>
              <a:rPr lang="en-US" sz="3600" dirty="0" smtClean="0"/>
              <a:t>This occurs after </a:t>
            </a:r>
            <a:r>
              <a:rPr lang="en-US" sz="3600" dirty="0" err="1" smtClean="0"/>
              <a:t>telophase</a:t>
            </a:r>
            <a:r>
              <a:rPr lang="en-US" sz="3600" dirty="0"/>
              <a:t> </a:t>
            </a:r>
            <a:r>
              <a:rPr lang="en-US" sz="3600" dirty="0" smtClean="0"/>
              <a:t>and before interphase.</a:t>
            </a:r>
          </a:p>
          <a:p>
            <a:r>
              <a:rPr lang="en-US" sz="3600" dirty="0" smtClean="0"/>
              <a:t>The cytoplasm gets squeezed into the two new cells as the equator pinches shut.</a:t>
            </a:r>
          </a:p>
          <a:p>
            <a:r>
              <a:rPr lang="en-US" sz="3600" dirty="0" smtClean="0"/>
              <a:t>This is necessary to allow the cells to separate.</a:t>
            </a:r>
          </a:p>
          <a:p>
            <a:endParaRPr lang="en-US" sz="3600" dirty="0"/>
          </a:p>
        </p:txBody>
      </p:sp>
    </p:spTree>
    <p:extLst>
      <p:ext uri="{BB962C8B-B14F-4D97-AF65-F5344CB8AC3E}">
        <p14:creationId xmlns:p14="http://schemas.microsoft.com/office/powerpoint/2010/main" val="2211980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DNA Polymerase</a:t>
            </a:r>
            <a:endParaRPr lang="en-US" sz="5400" dirty="0"/>
          </a:p>
        </p:txBody>
      </p:sp>
      <p:sp>
        <p:nvSpPr>
          <p:cNvPr id="3" name="Content Placeholder 2"/>
          <p:cNvSpPr>
            <a:spLocks noGrp="1"/>
          </p:cNvSpPr>
          <p:nvPr>
            <p:ph idx="1"/>
          </p:nvPr>
        </p:nvSpPr>
        <p:spPr/>
        <p:txBody>
          <a:bodyPr/>
          <a:lstStyle/>
          <a:p>
            <a:r>
              <a:rPr lang="en-US" sz="3600" dirty="0" smtClean="0"/>
              <a:t>This is an enzyme that copies DNA</a:t>
            </a:r>
          </a:p>
          <a:p>
            <a:r>
              <a:rPr lang="en-US" sz="3600" dirty="0" smtClean="0"/>
              <a:t>This occurs during interphase</a:t>
            </a:r>
          </a:p>
          <a:p>
            <a:r>
              <a:rPr lang="en-US" sz="3600" dirty="0" smtClean="0"/>
              <a:t>This occurs in the nucleus</a:t>
            </a:r>
          </a:p>
          <a:p>
            <a:r>
              <a:rPr lang="en-US" sz="3600" dirty="0" smtClean="0"/>
              <a:t>By copying DNA, the cell will have two sets for when mitosis occurs</a:t>
            </a:r>
          </a:p>
          <a:p>
            <a:endParaRPr lang="en-US" sz="3600" dirty="0"/>
          </a:p>
        </p:txBody>
      </p:sp>
    </p:spTree>
    <p:extLst>
      <p:ext uri="{BB962C8B-B14F-4D97-AF65-F5344CB8AC3E}">
        <p14:creationId xmlns:p14="http://schemas.microsoft.com/office/powerpoint/2010/main" val="3570538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Equator		</a:t>
            </a:r>
            <a:endParaRPr lang="en-US" sz="5400" dirty="0"/>
          </a:p>
        </p:txBody>
      </p:sp>
      <p:sp>
        <p:nvSpPr>
          <p:cNvPr id="3" name="Content Placeholder 2"/>
          <p:cNvSpPr>
            <a:spLocks noGrp="1"/>
          </p:cNvSpPr>
          <p:nvPr>
            <p:ph idx="1"/>
          </p:nvPr>
        </p:nvSpPr>
        <p:spPr/>
        <p:txBody>
          <a:bodyPr/>
          <a:lstStyle/>
          <a:p>
            <a:r>
              <a:rPr lang="en-US" sz="3600" dirty="0" smtClean="0"/>
              <a:t>This is the middle of the cell, halfway between the two poles.</a:t>
            </a:r>
          </a:p>
          <a:p>
            <a:r>
              <a:rPr lang="en-US" sz="3600" dirty="0" smtClean="0"/>
              <a:t>It becomes important during mitosis.</a:t>
            </a:r>
          </a:p>
          <a:p>
            <a:r>
              <a:rPr lang="en-US" sz="3600" dirty="0" smtClean="0"/>
              <a:t>This is where chromosome pairs line up during metaphase before they are split apart in anaphase.</a:t>
            </a:r>
          </a:p>
          <a:p>
            <a:r>
              <a:rPr lang="en-US" sz="3600" dirty="0" smtClean="0"/>
              <a:t>Spindle fibers run through the equator, from pole to pole.</a:t>
            </a:r>
            <a:endParaRPr lang="en-US" sz="3600" dirty="0"/>
          </a:p>
        </p:txBody>
      </p:sp>
    </p:spTree>
    <p:extLst>
      <p:ext uri="{BB962C8B-B14F-4D97-AF65-F5344CB8AC3E}">
        <p14:creationId xmlns:p14="http://schemas.microsoft.com/office/powerpoint/2010/main" val="2967417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Interphase</a:t>
            </a:r>
            <a:endParaRPr lang="en-US" sz="5400" dirty="0"/>
          </a:p>
        </p:txBody>
      </p:sp>
      <p:sp>
        <p:nvSpPr>
          <p:cNvPr id="3" name="Content Placeholder 2"/>
          <p:cNvSpPr>
            <a:spLocks noGrp="1"/>
          </p:cNvSpPr>
          <p:nvPr>
            <p:ph idx="1"/>
          </p:nvPr>
        </p:nvSpPr>
        <p:spPr/>
        <p:txBody>
          <a:bodyPr>
            <a:normAutofit lnSpcReduction="10000"/>
          </a:bodyPr>
          <a:lstStyle/>
          <a:p>
            <a:r>
              <a:rPr lang="en-US" sz="3600" dirty="0" smtClean="0"/>
              <a:t>This is the phase during which a cell grows and matures.</a:t>
            </a:r>
          </a:p>
          <a:p>
            <a:r>
              <a:rPr lang="en-US" sz="3600" dirty="0" smtClean="0"/>
              <a:t>This happens after mitosis creates a new set of cells, and before mitosis occurs again.</a:t>
            </a:r>
          </a:p>
          <a:p>
            <a:r>
              <a:rPr lang="en-US" sz="3600" dirty="0" smtClean="0"/>
              <a:t>Interphase prepares the cell to divide.</a:t>
            </a:r>
          </a:p>
          <a:p>
            <a:r>
              <a:rPr lang="en-US" sz="3600" dirty="0" smtClean="0"/>
              <a:t>During interphase, copies are made of most organelles, food is stored for mitosis, and the DNA/chromosomes are copied.</a:t>
            </a:r>
            <a:endParaRPr lang="en-US" sz="3600" dirty="0"/>
          </a:p>
        </p:txBody>
      </p:sp>
    </p:spTree>
    <p:extLst>
      <p:ext uri="{BB962C8B-B14F-4D97-AF65-F5344CB8AC3E}">
        <p14:creationId xmlns:p14="http://schemas.microsoft.com/office/powerpoint/2010/main" val="4246793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Metabolism</a:t>
            </a:r>
            <a:endParaRPr lang="en-US" sz="5400" dirty="0"/>
          </a:p>
        </p:txBody>
      </p:sp>
      <p:sp>
        <p:nvSpPr>
          <p:cNvPr id="3" name="Content Placeholder 2"/>
          <p:cNvSpPr>
            <a:spLocks noGrp="1"/>
          </p:cNvSpPr>
          <p:nvPr>
            <p:ph idx="1"/>
          </p:nvPr>
        </p:nvSpPr>
        <p:spPr/>
        <p:txBody>
          <a:bodyPr>
            <a:normAutofit lnSpcReduction="10000"/>
          </a:bodyPr>
          <a:lstStyle/>
          <a:p>
            <a:r>
              <a:rPr lang="en-US" sz="3600" dirty="0" smtClean="0"/>
              <a:t>This is the process where an organism breaks down sugars to release energy.</a:t>
            </a:r>
          </a:p>
          <a:p>
            <a:r>
              <a:rPr lang="en-US" sz="3600" dirty="0" smtClean="0"/>
              <a:t>This occurs throughout the life of a cell.</a:t>
            </a:r>
          </a:p>
          <a:p>
            <a:r>
              <a:rPr lang="en-US" sz="3600" dirty="0" smtClean="0"/>
              <a:t>The conversion of sugars into fuel/energy typically happens at the mitochondria.</a:t>
            </a:r>
          </a:p>
          <a:p>
            <a:r>
              <a:rPr lang="en-US" sz="3600" dirty="0" smtClean="0"/>
              <a:t>The presence of usable energy allows the cell to do work like building and maintaining itself and sensing and responding.</a:t>
            </a:r>
            <a:endParaRPr lang="en-US" sz="3600" dirty="0"/>
          </a:p>
        </p:txBody>
      </p:sp>
    </p:spTree>
    <p:extLst>
      <p:ext uri="{BB962C8B-B14F-4D97-AF65-F5344CB8AC3E}">
        <p14:creationId xmlns:p14="http://schemas.microsoft.com/office/powerpoint/2010/main" val="1283417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Metaphase</a:t>
            </a:r>
            <a:endParaRPr lang="en-US" sz="5400" dirty="0"/>
          </a:p>
        </p:txBody>
      </p:sp>
      <p:sp>
        <p:nvSpPr>
          <p:cNvPr id="3" name="Content Placeholder 2"/>
          <p:cNvSpPr>
            <a:spLocks noGrp="1"/>
          </p:cNvSpPr>
          <p:nvPr>
            <p:ph idx="1"/>
          </p:nvPr>
        </p:nvSpPr>
        <p:spPr/>
        <p:txBody>
          <a:bodyPr/>
          <a:lstStyle/>
          <a:p>
            <a:r>
              <a:rPr lang="en-US" sz="3600" dirty="0" smtClean="0"/>
              <a:t>This is the stage in mitosis when chromosome pairs line up along the cell’s equator</a:t>
            </a:r>
          </a:p>
          <a:p>
            <a:r>
              <a:rPr lang="en-US" sz="3600" dirty="0" smtClean="0"/>
              <a:t>This occurs after prophase and before anaphase</a:t>
            </a:r>
          </a:p>
          <a:p>
            <a:r>
              <a:rPr lang="en-US" sz="3600" dirty="0" smtClean="0"/>
              <a:t>By lining up, it is easier to effectively divide the sets of DNA</a:t>
            </a:r>
          </a:p>
          <a:p>
            <a:r>
              <a:rPr lang="en-US" sz="3600" dirty="0" smtClean="0"/>
              <a:t>Proteins that are attached to the chromosomes pull them into position by moving along the </a:t>
            </a:r>
            <a:r>
              <a:rPr lang="en-US" sz="3600" dirty="0"/>
              <a:t>s</a:t>
            </a:r>
            <a:r>
              <a:rPr lang="en-US" sz="3600" dirty="0" smtClean="0"/>
              <a:t>pindle</a:t>
            </a:r>
            <a:endParaRPr lang="en-US" sz="3600" dirty="0"/>
          </a:p>
        </p:txBody>
      </p:sp>
    </p:spTree>
    <p:extLst>
      <p:ext uri="{BB962C8B-B14F-4D97-AF65-F5344CB8AC3E}">
        <p14:creationId xmlns:p14="http://schemas.microsoft.com/office/powerpoint/2010/main" val="4152096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Mitosis</a:t>
            </a:r>
            <a:endParaRPr lang="en-US" sz="5400" dirty="0"/>
          </a:p>
        </p:txBody>
      </p:sp>
      <p:sp>
        <p:nvSpPr>
          <p:cNvPr id="3" name="Content Placeholder 2"/>
          <p:cNvSpPr>
            <a:spLocks noGrp="1"/>
          </p:cNvSpPr>
          <p:nvPr>
            <p:ph idx="1"/>
          </p:nvPr>
        </p:nvSpPr>
        <p:spPr/>
        <p:txBody>
          <a:bodyPr/>
          <a:lstStyle/>
          <a:p>
            <a:r>
              <a:rPr lang="en-US" sz="3600" dirty="0" smtClean="0"/>
              <a:t>This is asexual cell reproduction.</a:t>
            </a:r>
          </a:p>
          <a:p>
            <a:r>
              <a:rPr lang="en-US" sz="3600" dirty="0" smtClean="0"/>
              <a:t>This occurs at the end of interphase</a:t>
            </a:r>
          </a:p>
          <a:p>
            <a:r>
              <a:rPr lang="en-US" sz="3600" dirty="0" smtClean="0"/>
              <a:t>Division allows a mature cell to divide its sets of chromosomes and DNA into a pair of new cells.</a:t>
            </a:r>
          </a:p>
          <a:p>
            <a:r>
              <a:rPr lang="en-US" sz="3600" dirty="0" smtClean="0"/>
              <a:t>Mitosis has four phases.</a:t>
            </a:r>
            <a:endParaRPr lang="en-US" sz="3600" dirty="0"/>
          </a:p>
        </p:txBody>
      </p:sp>
    </p:spTree>
    <p:extLst>
      <p:ext uri="{BB962C8B-B14F-4D97-AF65-F5344CB8AC3E}">
        <p14:creationId xmlns:p14="http://schemas.microsoft.com/office/powerpoint/2010/main" val="7534985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761</Words>
  <Application>Microsoft Office PowerPoint</Application>
  <PresentationFormat>Custom</PresentationFormat>
  <Paragraphs>71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Anaphase</vt:lpstr>
      <vt:lpstr>Chromosome</vt:lpstr>
      <vt:lpstr>Cytokinesis</vt:lpstr>
      <vt:lpstr>DNA Polymerase</vt:lpstr>
      <vt:lpstr>Equator  </vt:lpstr>
      <vt:lpstr>Interphase</vt:lpstr>
      <vt:lpstr>Metabolism</vt:lpstr>
      <vt:lpstr>Metaphase</vt:lpstr>
      <vt:lpstr>Mitosis</vt:lpstr>
      <vt:lpstr>Nuclear Envelope </vt:lpstr>
      <vt:lpstr>Organelle</vt:lpstr>
      <vt:lpstr>Prophase</vt:lpstr>
      <vt:lpstr>Spindle</vt:lpstr>
      <vt:lpstr>Telophase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Anaphase</dc:title>
  <dc:creator>Seth Stevenson</dc:creator>
  <cp:lastModifiedBy>Administrator</cp:lastModifiedBy>
  <cp:revision>5</cp:revision>
  <dcterms:created xsi:type="dcterms:W3CDTF">2014-02-04T04:37:34Z</dcterms:created>
  <dcterms:modified xsi:type="dcterms:W3CDTF">2014-02-04T13:03:27Z</dcterms:modified>
</cp:coreProperties>
</file>