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0" r:id="rId5"/>
    <p:sldId id="271" r:id="rId6"/>
    <p:sldId id="259" r:id="rId7"/>
    <p:sldId id="265" r:id="rId8"/>
    <p:sldId id="260" r:id="rId9"/>
    <p:sldId id="269" r:id="rId10"/>
    <p:sldId id="261" r:id="rId11"/>
    <p:sldId id="262" r:id="rId12"/>
    <p:sldId id="263" r:id="rId13"/>
    <p:sldId id="266" r:id="rId14"/>
    <p:sldId id="268" r:id="rId15"/>
    <p:sldId id="267" r:id="rId16"/>
    <p:sldId id="264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12930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177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022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721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8568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5584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6008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0795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55489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0408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77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44E60-E849-4984-8527-6BC99DD92890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FF1FE2-1D41-4994-B784-C906BFF94E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8263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Moving Matter Lab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5072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Independent/Dependent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Independent variable: Manipulated or changed by the researcher.  It may cause a change in the…</a:t>
            </a:r>
          </a:p>
          <a:p>
            <a:pPr lvl="1"/>
            <a:r>
              <a:rPr lang="en-US" dirty="0" smtClean="0"/>
              <a:t>Independent = The Cause</a:t>
            </a:r>
          </a:p>
          <a:p>
            <a:r>
              <a:rPr lang="en-US" dirty="0" smtClean="0"/>
              <a:t>Dependent Variable:  Responding to or is affected  by the independent variable.</a:t>
            </a:r>
          </a:p>
          <a:p>
            <a:pPr lvl="1"/>
            <a:r>
              <a:rPr lang="en-US" dirty="0" smtClean="0"/>
              <a:t>Dependent = The Effect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980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Hypothesis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292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This is a specific prediction about how the dependent variable will change in response to changes in the independent variable, with an explanation of why.</a:t>
            </a:r>
          </a:p>
          <a:p>
            <a:r>
              <a:rPr lang="en-US" dirty="0" smtClean="0"/>
              <a:t>Example – If I scream, Mr. Stevenson will cry because he’s emotionally vulnerable.</a:t>
            </a:r>
          </a:p>
          <a:p>
            <a:pPr lvl="1"/>
            <a:r>
              <a:rPr lang="en-US" dirty="0" smtClean="0"/>
              <a:t>Independent – screaming</a:t>
            </a:r>
          </a:p>
          <a:p>
            <a:pPr lvl="1"/>
            <a:r>
              <a:rPr lang="en-US" dirty="0" smtClean="0"/>
              <a:t>Dependent – crying</a:t>
            </a:r>
          </a:p>
          <a:p>
            <a:pPr lvl="1"/>
            <a:r>
              <a:rPr lang="en-US" dirty="0" smtClean="0"/>
              <a:t>Rationale – He’s emotionally vulnerable.</a:t>
            </a:r>
          </a:p>
          <a:p>
            <a:r>
              <a:rPr lang="en-US" dirty="0" smtClean="0"/>
              <a:t>Which variable is independent versus dependent is determined by how the hypothesis is written.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957022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variables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Time studying</a:t>
            </a:r>
          </a:p>
          <a:p>
            <a:r>
              <a:rPr lang="en-US" dirty="0" smtClean="0"/>
              <a:t>Amount of food eaten</a:t>
            </a:r>
          </a:p>
          <a:p>
            <a:r>
              <a:rPr lang="en-US" dirty="0" smtClean="0"/>
              <a:t>Amount of sleep</a:t>
            </a:r>
          </a:p>
          <a:p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Grades</a:t>
            </a:r>
          </a:p>
          <a:p>
            <a:r>
              <a:rPr lang="en-US" dirty="0" smtClean="0"/>
              <a:t>Body mass index</a:t>
            </a:r>
          </a:p>
          <a:p>
            <a:r>
              <a:rPr lang="en-US" dirty="0" smtClean="0"/>
              <a:t>Alertness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3642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  Studying and Grades.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study more, then your grades will improve because you’ll learn more.</a:t>
            </a:r>
          </a:p>
          <a:p>
            <a:pPr lvl="1"/>
            <a:r>
              <a:rPr lang="en-US" dirty="0" smtClean="0"/>
              <a:t>Independent:  Study time</a:t>
            </a:r>
          </a:p>
          <a:p>
            <a:pPr lvl="1"/>
            <a:r>
              <a:rPr lang="en-US" dirty="0" smtClean="0"/>
              <a:t>Dependent:  Grades</a:t>
            </a:r>
          </a:p>
          <a:p>
            <a:r>
              <a:rPr lang="en-US" dirty="0" smtClean="0"/>
              <a:t>If you already have good grades, then you will study less because you are already doing well.</a:t>
            </a:r>
          </a:p>
          <a:p>
            <a:pPr lvl="1"/>
            <a:r>
              <a:rPr lang="en-US" dirty="0" smtClean="0"/>
              <a:t>Independent:  Grades</a:t>
            </a:r>
          </a:p>
          <a:p>
            <a:pPr lvl="1"/>
            <a:r>
              <a:rPr lang="en-US" dirty="0" smtClean="0"/>
              <a:t>Dependent:  Study time.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77181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Alertness and Sleep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you sleep more, then you will be more alert because you will be well rested.</a:t>
            </a:r>
          </a:p>
          <a:p>
            <a:pPr lvl="1"/>
            <a:r>
              <a:rPr lang="en-US" dirty="0" smtClean="0"/>
              <a:t>Independent:  sleep amount</a:t>
            </a:r>
          </a:p>
          <a:p>
            <a:pPr lvl="1"/>
            <a:r>
              <a:rPr lang="en-US" dirty="0" smtClean="0"/>
              <a:t>Dependent: level of alertness</a:t>
            </a:r>
          </a:p>
          <a:p>
            <a:r>
              <a:rPr lang="en-US" dirty="0" smtClean="0"/>
              <a:t>If you are alert, you will not sleep as much, because you will not feel sleepy.</a:t>
            </a:r>
          </a:p>
          <a:p>
            <a:pPr lvl="1"/>
            <a:r>
              <a:rPr lang="en-US" dirty="0" smtClean="0"/>
              <a:t>Independent:  level of alertness</a:t>
            </a:r>
          </a:p>
          <a:p>
            <a:pPr lvl="1"/>
            <a:r>
              <a:rPr lang="en-US" dirty="0" smtClean="0"/>
              <a:t>Dependent:  sleep amount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75593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Examples:  food intake and body mass.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you eat more, then your BMI will increase because your body will store the extra calories as fat.</a:t>
            </a:r>
          </a:p>
          <a:p>
            <a:pPr lvl="1"/>
            <a:r>
              <a:rPr lang="en-US" dirty="0" smtClean="0"/>
              <a:t>Independent:  food intake</a:t>
            </a:r>
          </a:p>
          <a:p>
            <a:pPr lvl="1"/>
            <a:r>
              <a:rPr lang="en-US" dirty="0" smtClean="0"/>
              <a:t>Dependent:  BMI</a:t>
            </a:r>
          </a:p>
          <a:p>
            <a:r>
              <a:rPr lang="en-US" dirty="0" smtClean="0"/>
              <a:t>If you have a high BMI, then you will eat less because you want to lose weight because our society is superficial and pressures people to be skinny.</a:t>
            </a:r>
          </a:p>
          <a:p>
            <a:pPr lvl="1"/>
            <a:r>
              <a:rPr lang="en-US" dirty="0" smtClean="0"/>
              <a:t>Independent:  BMI</a:t>
            </a:r>
          </a:p>
          <a:p>
            <a:pPr lvl="1"/>
            <a:r>
              <a:rPr lang="en-US" dirty="0" smtClean="0"/>
              <a:t>Dependent:  food intake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42166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Explain in detailed steps exactly what someone must do to </a:t>
            </a:r>
            <a:r>
              <a:rPr lang="en-US" i="1" dirty="0" smtClean="0"/>
              <a:t>test the hypothesis to prove a relationship.</a:t>
            </a:r>
          </a:p>
          <a:p>
            <a:pPr lvl="1"/>
            <a:r>
              <a:rPr lang="en-US" dirty="0" smtClean="0"/>
              <a:t>Specific clear steps</a:t>
            </a:r>
          </a:p>
          <a:p>
            <a:pPr lvl="1"/>
            <a:r>
              <a:rPr lang="en-US" dirty="0" smtClean="0"/>
              <a:t>Equipment and amounts of materials.</a:t>
            </a:r>
          </a:p>
          <a:p>
            <a:pPr lvl="1"/>
            <a:r>
              <a:rPr lang="en-US" dirty="0" smtClean="0"/>
              <a:t>The goal is to make it reproducible for someone else.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1740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Life and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Livings things are made from non-living matter (elements):</a:t>
            </a:r>
          </a:p>
          <a:p>
            <a:pPr lvl="1"/>
            <a:r>
              <a:rPr lang="en-US" dirty="0" smtClean="0"/>
              <a:t>Carbon</a:t>
            </a:r>
          </a:p>
          <a:p>
            <a:pPr lvl="1"/>
            <a:r>
              <a:rPr lang="en-US" dirty="0" smtClean="0"/>
              <a:t>Oxygen</a:t>
            </a:r>
          </a:p>
          <a:p>
            <a:pPr lvl="1"/>
            <a:r>
              <a:rPr lang="en-US" dirty="0" smtClean="0"/>
              <a:t>Nitrogen</a:t>
            </a:r>
          </a:p>
          <a:p>
            <a:pPr lvl="1"/>
            <a:r>
              <a:rPr lang="en-US" dirty="0" smtClean="0"/>
              <a:t>Hydrogen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657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Characteristics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Organized</a:t>
            </a:r>
          </a:p>
          <a:p>
            <a:r>
              <a:rPr lang="en-US" dirty="0" smtClean="0"/>
              <a:t>Get and use energy</a:t>
            </a:r>
          </a:p>
          <a:p>
            <a:r>
              <a:rPr lang="en-US" dirty="0" smtClean="0"/>
              <a:t>Grow</a:t>
            </a:r>
          </a:p>
          <a:p>
            <a:r>
              <a:rPr lang="en-US" dirty="0" smtClean="0"/>
              <a:t>Reproduce</a:t>
            </a:r>
          </a:p>
          <a:p>
            <a:r>
              <a:rPr lang="en-US" dirty="0" smtClean="0"/>
              <a:t>Regulate internal conditions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1845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critical feature of life that allows it to exist is how it is arranged.</a:t>
            </a:r>
          </a:p>
          <a:p>
            <a:r>
              <a:rPr lang="en-US" dirty="0" smtClean="0"/>
              <a:t>Most of the physical structure of living things depends on:</a:t>
            </a:r>
          </a:p>
          <a:p>
            <a:pPr lvl="1"/>
            <a:r>
              <a:rPr lang="en-US" dirty="0" smtClean="0"/>
              <a:t>preventing movement of materials with barriers</a:t>
            </a:r>
          </a:p>
          <a:p>
            <a:pPr lvl="1"/>
            <a:r>
              <a:rPr lang="en-US" dirty="0" smtClean="0"/>
              <a:t>causing movement by releasing energy</a:t>
            </a:r>
          </a:p>
          <a:p>
            <a:pPr lvl="1"/>
            <a:r>
              <a:rPr lang="en-US" dirty="0" smtClean="0"/>
              <a:t>using movement to store energy.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9084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matter moves on its own.</a:t>
            </a:r>
          </a:p>
          <a:p>
            <a:r>
              <a:rPr lang="en-US" dirty="0" smtClean="0"/>
              <a:t>The movement of matter is predictable.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8169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Materials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Food coloring</a:t>
            </a:r>
          </a:p>
          <a:p>
            <a:r>
              <a:rPr lang="en-US" dirty="0" smtClean="0"/>
              <a:t>Distilled water: chilled, room temperature, hot.</a:t>
            </a:r>
          </a:p>
          <a:p>
            <a:r>
              <a:rPr lang="en-US" dirty="0" smtClean="0"/>
              <a:t>Timer</a:t>
            </a:r>
          </a:p>
          <a:p>
            <a:r>
              <a:rPr lang="en-US" dirty="0" smtClean="0"/>
              <a:t>Canola Oil</a:t>
            </a:r>
          </a:p>
          <a:p>
            <a:r>
              <a:rPr lang="en-US" dirty="0" smtClean="0"/>
              <a:t>Droppers</a:t>
            </a:r>
          </a:p>
          <a:p>
            <a:r>
              <a:rPr lang="en-US" dirty="0" smtClean="0"/>
              <a:t>Alcohol (Isopropanol, 91%)</a:t>
            </a:r>
          </a:p>
        </p:txBody>
      </p:sp>
    </p:spTree>
    <p:extLst>
      <p:ext uri="{BB962C8B-B14F-4D97-AF65-F5344CB8AC3E}">
        <p14:creationId xmlns:p14="http://schemas.microsoft.com/office/powerpoint/2010/main" val="6593179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things (dye) move?  What affects movement (of dye?)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26948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You must design an experiment to test the relationship between two variables related to dye movement that can be measured.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Volume</a:t>
            </a:r>
          </a:p>
          <a:p>
            <a:pPr lvl="1"/>
            <a:r>
              <a:rPr lang="en-US" dirty="0" smtClean="0"/>
              <a:t>Distance</a:t>
            </a:r>
          </a:p>
          <a:p>
            <a:pPr lvl="1"/>
            <a:r>
              <a:rPr lang="en-US" dirty="0" smtClean="0"/>
              <a:t>Temperature</a:t>
            </a:r>
          </a:p>
          <a:p>
            <a:pPr lvl="1"/>
            <a:r>
              <a:rPr lang="en-US" dirty="0" smtClean="0"/>
              <a:t>Color (of dye)</a:t>
            </a:r>
          </a:p>
          <a:p>
            <a:pPr lvl="1"/>
            <a:r>
              <a:rPr lang="en-US" dirty="0" smtClean="0"/>
              <a:t>Solution (liquid </a:t>
            </a:r>
            <a:r>
              <a:rPr lang="en-US" smtClean="0"/>
              <a:t>the dye is in)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774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Design an experiment to test how dye moves and spreads out in another liquid.  </a:t>
            </a:r>
            <a:endParaRPr lang="en-US" dirty="0"/>
          </a:p>
          <a:p>
            <a:r>
              <a:rPr lang="en-US" dirty="0" smtClean="0"/>
              <a:t>Pick something about the experiment to change in order to measure how the change affects the movement of the dye.  </a:t>
            </a:r>
          </a:p>
          <a:p>
            <a:r>
              <a:rPr lang="en-US" dirty="0" smtClean="0"/>
              <a:t>Write out your hypothesis (if/then/why) and identify your independent and dependent variables.</a:t>
            </a:r>
          </a:p>
          <a:p>
            <a:r>
              <a:rPr lang="en-US" dirty="0" smtClean="0"/>
              <a:t>Write out a procedure:  the steps and supplies needed to do your experiment.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127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Tm="20000"/>
    </mc:Choice>
    <mc:Fallback>
      <p:transition spd="slow" advTm="2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519</TotalTime>
  <Words>593</Words>
  <Application>Microsoft Office PowerPoint</Application>
  <PresentationFormat>On-screen Show (4:3)</PresentationFormat>
  <Paragraphs>89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Moving Matter Lab</vt:lpstr>
      <vt:lpstr>Life and Structure</vt:lpstr>
      <vt:lpstr>Characteristics of life</vt:lpstr>
      <vt:lpstr>Organization</vt:lpstr>
      <vt:lpstr>Motion</vt:lpstr>
      <vt:lpstr>Materials</vt:lpstr>
      <vt:lpstr>Question</vt:lpstr>
      <vt:lpstr>Design</vt:lpstr>
      <vt:lpstr>Goal</vt:lpstr>
      <vt:lpstr>Independent/Dependent</vt:lpstr>
      <vt:lpstr>Hypothesis</vt:lpstr>
      <vt:lpstr>Examples: variables</vt:lpstr>
      <vt:lpstr>Examples:  Studying and Grades.</vt:lpstr>
      <vt:lpstr>Example:  Alertness and Sleep</vt:lpstr>
      <vt:lpstr>Examples:  food intake and body mass.</vt:lpstr>
      <vt:lpstr>Procedure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Moving Matter LAb</dc:title>
  <dc:creator>Seth Stevenson</dc:creator>
  <cp:lastModifiedBy>Seth Stevenson</cp:lastModifiedBy>
  <cp:revision>15</cp:revision>
  <dcterms:created xsi:type="dcterms:W3CDTF">2014-10-20T12:14:04Z</dcterms:created>
  <dcterms:modified xsi:type="dcterms:W3CDTF">2014-10-20T20:54:00Z</dcterms:modified>
</cp:coreProperties>
</file>