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18"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B6837-067E-4C21-BE57-BC06656081B1}"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334501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B6837-067E-4C21-BE57-BC06656081B1}"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87366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B6837-067E-4C21-BE57-BC06656081B1}"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27845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B6837-067E-4C21-BE57-BC06656081B1}"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106696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B6837-067E-4C21-BE57-BC06656081B1}"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378098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B6837-067E-4C21-BE57-BC06656081B1}"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348077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B6837-067E-4C21-BE57-BC06656081B1}" type="datetimeFigureOut">
              <a:rPr lang="en-US" smtClean="0"/>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102305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B6837-067E-4C21-BE57-BC06656081B1}" type="datetimeFigureOut">
              <a:rPr lang="en-US" smtClean="0"/>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363155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B6837-067E-4C21-BE57-BC06656081B1}" type="datetimeFigureOut">
              <a:rPr lang="en-US" smtClean="0"/>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324907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B6837-067E-4C21-BE57-BC06656081B1}"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126275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B6837-067E-4C21-BE57-BC06656081B1}"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4CB84-E961-4C4F-95FA-5A8C09FD41EC}" type="slidenum">
              <a:rPr lang="en-US" smtClean="0"/>
              <a:t>‹#›</a:t>
            </a:fld>
            <a:endParaRPr lang="en-US"/>
          </a:p>
        </p:txBody>
      </p:sp>
    </p:spTree>
    <p:extLst>
      <p:ext uri="{BB962C8B-B14F-4D97-AF65-F5344CB8AC3E}">
        <p14:creationId xmlns:p14="http://schemas.microsoft.com/office/powerpoint/2010/main" val="972605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B6837-067E-4C21-BE57-BC06656081B1}" type="datetimeFigureOut">
              <a:rPr lang="en-US" smtClean="0"/>
              <a:t>5/28/2014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4CB84-E961-4C4F-95FA-5A8C09FD41EC}" type="slidenum">
              <a:rPr lang="en-US" smtClean="0"/>
              <a:t>‹#›</a:t>
            </a:fld>
            <a:endParaRPr lang="en-US"/>
          </a:p>
        </p:txBody>
      </p:sp>
    </p:spTree>
    <p:extLst>
      <p:ext uri="{BB962C8B-B14F-4D97-AF65-F5344CB8AC3E}">
        <p14:creationId xmlns:p14="http://schemas.microsoft.com/office/powerpoint/2010/main" val="3495888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Periodic Table of the Elements: Practice Problems</a:t>
            </a:r>
            <a:endParaRPr lang="en-US" dirty="0"/>
          </a:p>
        </p:txBody>
      </p:sp>
      <p:sp>
        <p:nvSpPr>
          <p:cNvPr id="3" name="Subtitle 2"/>
          <p:cNvSpPr>
            <a:spLocks noGrp="1"/>
          </p:cNvSpPr>
          <p:nvPr>
            <p:ph type="subTitle" idx="1"/>
          </p:nvPr>
        </p:nvSpPr>
        <p:spPr/>
        <p:txBody>
          <a:bodyPr/>
          <a:lstStyle/>
          <a:p>
            <a:r>
              <a:rPr lang="en-US" dirty="0" smtClean="0"/>
              <a:t>Atomic Mass, Proton and Neutron Number</a:t>
            </a:r>
            <a:endParaRPr lang="en-US" dirty="0"/>
          </a:p>
        </p:txBody>
      </p:sp>
    </p:spTree>
    <p:extLst>
      <p:ext uri="{BB962C8B-B14F-4D97-AF65-F5344CB8AC3E}">
        <p14:creationId xmlns:p14="http://schemas.microsoft.com/office/powerpoint/2010/main" val="2643923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 Number Problem 3</a:t>
            </a:r>
            <a:endParaRPr lang="en-US" dirty="0"/>
          </a:p>
        </p:txBody>
      </p:sp>
      <p:sp>
        <p:nvSpPr>
          <p:cNvPr id="3" name="Content Placeholder 2"/>
          <p:cNvSpPr>
            <a:spLocks noGrp="1"/>
          </p:cNvSpPr>
          <p:nvPr>
            <p:ph idx="1"/>
          </p:nvPr>
        </p:nvSpPr>
        <p:spPr/>
        <p:txBody>
          <a:bodyPr/>
          <a:lstStyle/>
          <a:p>
            <a:r>
              <a:rPr lang="en-US" dirty="0" smtClean="0"/>
              <a:t>Find the number of neutrons in a typical isotope of Lead (</a:t>
            </a:r>
            <a:r>
              <a:rPr lang="en-US" dirty="0" err="1" smtClean="0"/>
              <a:t>Pb</a:t>
            </a:r>
            <a:r>
              <a:rPr lang="en-US" dirty="0" smtClean="0"/>
              <a:t>).</a:t>
            </a:r>
          </a:p>
          <a:p>
            <a:pPr lvl="1"/>
            <a:r>
              <a:rPr lang="en-US" dirty="0" err="1" smtClean="0"/>
              <a:t>Pb</a:t>
            </a:r>
            <a:r>
              <a:rPr lang="en-US" dirty="0" smtClean="0"/>
              <a:t> has an atomic number/proton number of 82.</a:t>
            </a:r>
          </a:p>
          <a:p>
            <a:pPr lvl="1"/>
            <a:r>
              <a:rPr lang="en-US" dirty="0" err="1" smtClean="0"/>
              <a:t>Pb</a:t>
            </a:r>
            <a:r>
              <a:rPr lang="en-US" dirty="0" smtClean="0"/>
              <a:t> has an average AM of 207.2 AMU.  This rounds to 207 AMU.</a:t>
            </a:r>
          </a:p>
          <a:p>
            <a:pPr lvl="1"/>
            <a:r>
              <a:rPr lang="en-US" dirty="0" smtClean="0"/>
              <a:t>Subtracting the number/mass of protons from the AM gives the neutron mass/number.</a:t>
            </a:r>
          </a:p>
          <a:p>
            <a:pPr lvl="1"/>
            <a:r>
              <a:rPr lang="en-US" dirty="0" smtClean="0"/>
              <a:t>207-82=125 neutrons.</a:t>
            </a:r>
          </a:p>
          <a:p>
            <a:pPr marL="0" indent="0">
              <a:buNone/>
            </a:pPr>
            <a:endParaRPr lang="en-US" dirty="0"/>
          </a:p>
        </p:txBody>
      </p:sp>
    </p:spTree>
    <p:extLst>
      <p:ext uri="{BB962C8B-B14F-4D97-AF65-F5344CB8AC3E}">
        <p14:creationId xmlns:p14="http://schemas.microsoft.com/office/powerpoint/2010/main" val="57819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and Neutron Problem 1</a:t>
            </a:r>
            <a:endParaRPr lang="en-US" dirty="0"/>
          </a:p>
        </p:txBody>
      </p:sp>
      <p:sp>
        <p:nvSpPr>
          <p:cNvPr id="3" name="Content Placeholder 2"/>
          <p:cNvSpPr>
            <a:spLocks noGrp="1"/>
          </p:cNvSpPr>
          <p:nvPr>
            <p:ph idx="1"/>
          </p:nvPr>
        </p:nvSpPr>
        <p:spPr/>
        <p:txBody>
          <a:bodyPr/>
          <a:lstStyle/>
          <a:p>
            <a:r>
              <a:rPr lang="en-US" dirty="0" smtClean="0"/>
              <a:t>An element has an Atomic Mass of 35 AMU and a neutron number of 18.  What element is it?</a:t>
            </a:r>
          </a:p>
          <a:p>
            <a:pPr lvl="1"/>
            <a:r>
              <a:rPr lang="en-US" dirty="0" smtClean="0"/>
              <a:t>P+N=AMU</a:t>
            </a:r>
          </a:p>
          <a:p>
            <a:pPr lvl="1"/>
            <a:r>
              <a:rPr lang="en-US" dirty="0" smtClean="0"/>
              <a:t>P=Atomic Number</a:t>
            </a:r>
          </a:p>
          <a:p>
            <a:pPr lvl="1"/>
            <a:r>
              <a:rPr lang="en-US" dirty="0" smtClean="0"/>
              <a:t>P+18=35</a:t>
            </a:r>
          </a:p>
          <a:p>
            <a:pPr lvl="1"/>
            <a:r>
              <a:rPr lang="en-US" dirty="0" smtClean="0"/>
              <a:t>P=35-18</a:t>
            </a:r>
          </a:p>
          <a:p>
            <a:pPr lvl="1"/>
            <a:r>
              <a:rPr lang="en-US" dirty="0" smtClean="0"/>
              <a:t>P=17=Chlorine (Cl)</a:t>
            </a:r>
          </a:p>
          <a:p>
            <a:endParaRPr lang="en-US" dirty="0"/>
          </a:p>
        </p:txBody>
      </p:sp>
    </p:spTree>
    <p:extLst>
      <p:ext uri="{BB962C8B-B14F-4D97-AF65-F5344CB8AC3E}">
        <p14:creationId xmlns:p14="http://schemas.microsoft.com/office/powerpoint/2010/main" val="198918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and Neutron Problem 2</a:t>
            </a:r>
            <a:endParaRPr lang="en-US" dirty="0"/>
          </a:p>
        </p:txBody>
      </p:sp>
      <p:sp>
        <p:nvSpPr>
          <p:cNvPr id="3" name="Content Placeholder 2"/>
          <p:cNvSpPr>
            <a:spLocks noGrp="1"/>
          </p:cNvSpPr>
          <p:nvPr>
            <p:ph idx="1"/>
          </p:nvPr>
        </p:nvSpPr>
        <p:spPr/>
        <p:txBody>
          <a:bodyPr/>
          <a:lstStyle/>
          <a:p>
            <a:r>
              <a:rPr lang="en-US" dirty="0" smtClean="0"/>
              <a:t>An element has an Atomic Mass of 40 AMU and a neutron number of 20.  What element is it?</a:t>
            </a:r>
          </a:p>
          <a:p>
            <a:pPr lvl="1"/>
            <a:r>
              <a:rPr lang="en-US" dirty="0" smtClean="0"/>
              <a:t>P+N=AMU</a:t>
            </a:r>
          </a:p>
          <a:p>
            <a:pPr lvl="1"/>
            <a:r>
              <a:rPr lang="en-US" dirty="0" smtClean="0"/>
              <a:t>P=Atomic Number</a:t>
            </a:r>
          </a:p>
          <a:p>
            <a:pPr lvl="1"/>
            <a:r>
              <a:rPr lang="en-US" dirty="0" smtClean="0"/>
              <a:t>P+20=40</a:t>
            </a:r>
          </a:p>
          <a:p>
            <a:pPr lvl="1"/>
            <a:r>
              <a:rPr lang="en-US" dirty="0" smtClean="0"/>
              <a:t>P=40-20</a:t>
            </a:r>
          </a:p>
          <a:p>
            <a:pPr lvl="1"/>
            <a:r>
              <a:rPr lang="en-US" dirty="0" smtClean="0"/>
              <a:t>P=20=Calcium(Ca)</a:t>
            </a:r>
          </a:p>
          <a:p>
            <a:endParaRPr lang="en-US" dirty="0"/>
          </a:p>
        </p:txBody>
      </p:sp>
    </p:spTree>
    <p:extLst>
      <p:ext uri="{BB962C8B-B14F-4D97-AF65-F5344CB8AC3E}">
        <p14:creationId xmlns:p14="http://schemas.microsoft.com/office/powerpoint/2010/main" val="285721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and Neutron Problem 3</a:t>
            </a:r>
            <a:endParaRPr lang="en-US" dirty="0"/>
          </a:p>
        </p:txBody>
      </p:sp>
      <p:sp>
        <p:nvSpPr>
          <p:cNvPr id="3" name="Content Placeholder 2"/>
          <p:cNvSpPr>
            <a:spLocks noGrp="1"/>
          </p:cNvSpPr>
          <p:nvPr>
            <p:ph idx="1"/>
          </p:nvPr>
        </p:nvSpPr>
        <p:spPr/>
        <p:txBody>
          <a:bodyPr/>
          <a:lstStyle/>
          <a:p>
            <a:r>
              <a:rPr lang="en-US" dirty="0" smtClean="0"/>
              <a:t>An element has an Atomic Mass of 128 AMU and a neutron number of 76.  What element is it?</a:t>
            </a:r>
          </a:p>
          <a:p>
            <a:pPr lvl="1"/>
            <a:r>
              <a:rPr lang="en-US" dirty="0" smtClean="0"/>
              <a:t>P+N=AMU</a:t>
            </a:r>
          </a:p>
          <a:p>
            <a:pPr lvl="1"/>
            <a:r>
              <a:rPr lang="en-US" dirty="0" smtClean="0"/>
              <a:t>P=Atomic Number</a:t>
            </a:r>
          </a:p>
          <a:p>
            <a:pPr lvl="1"/>
            <a:r>
              <a:rPr lang="en-US" dirty="0" smtClean="0"/>
              <a:t>P+76=128</a:t>
            </a:r>
          </a:p>
          <a:p>
            <a:pPr lvl="1"/>
            <a:r>
              <a:rPr lang="en-US" dirty="0" smtClean="0"/>
              <a:t>P=128-76</a:t>
            </a:r>
          </a:p>
          <a:p>
            <a:pPr lvl="1"/>
            <a:r>
              <a:rPr lang="en-US" dirty="0" smtClean="0"/>
              <a:t>P=52=Tellurium (</a:t>
            </a:r>
            <a:r>
              <a:rPr lang="en-US" dirty="0" err="1" smtClean="0"/>
              <a:t>Te</a:t>
            </a:r>
            <a:r>
              <a:rPr lang="en-US" dirty="0" smtClean="0"/>
              <a:t>)</a:t>
            </a:r>
            <a:endParaRPr lang="en-US" dirty="0"/>
          </a:p>
        </p:txBody>
      </p:sp>
    </p:spTree>
    <p:extLst>
      <p:ext uri="{BB962C8B-B14F-4D97-AF65-F5344CB8AC3E}">
        <p14:creationId xmlns:p14="http://schemas.microsoft.com/office/powerpoint/2010/main" val="77617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Tough Question 1</a:t>
            </a:r>
            <a:endParaRPr lang="en-US" dirty="0"/>
          </a:p>
        </p:txBody>
      </p:sp>
      <p:sp>
        <p:nvSpPr>
          <p:cNvPr id="3" name="Content Placeholder 2"/>
          <p:cNvSpPr>
            <a:spLocks noGrp="1"/>
          </p:cNvSpPr>
          <p:nvPr>
            <p:ph idx="1"/>
          </p:nvPr>
        </p:nvSpPr>
        <p:spPr/>
        <p:txBody>
          <a:bodyPr/>
          <a:lstStyle/>
          <a:p>
            <a:r>
              <a:rPr lang="en-US" dirty="0" smtClean="0"/>
              <a:t>An element has a neutral charge with 15 electrons.  What is its typical atomic mass?</a:t>
            </a:r>
          </a:p>
          <a:p>
            <a:pPr lvl="1"/>
            <a:r>
              <a:rPr lang="en-US" dirty="0" smtClean="0"/>
              <a:t>An atom with a neutral charge has as many protons (+1) as electrons (-1).  </a:t>
            </a:r>
          </a:p>
          <a:p>
            <a:pPr lvl="1"/>
            <a:r>
              <a:rPr lang="en-US" dirty="0" smtClean="0"/>
              <a:t>If there are 15 electrons, there must be 15 protons.</a:t>
            </a:r>
          </a:p>
          <a:p>
            <a:pPr lvl="1"/>
            <a:r>
              <a:rPr lang="en-US" dirty="0" smtClean="0"/>
              <a:t>Proton number is the same as atomic number.</a:t>
            </a:r>
          </a:p>
          <a:p>
            <a:pPr lvl="1"/>
            <a:r>
              <a:rPr lang="en-US" dirty="0" smtClean="0"/>
              <a:t>The element with atomic number 15 is Phosphorous (P).  Correct.</a:t>
            </a:r>
          </a:p>
          <a:p>
            <a:pPr lvl="1"/>
            <a:endParaRPr lang="en-US" dirty="0"/>
          </a:p>
        </p:txBody>
      </p:sp>
    </p:spTree>
    <p:extLst>
      <p:ext uri="{BB962C8B-B14F-4D97-AF65-F5344CB8AC3E}">
        <p14:creationId xmlns:p14="http://schemas.microsoft.com/office/powerpoint/2010/main" val="417097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Tough Question 2</a:t>
            </a:r>
            <a:endParaRPr lang="en-US" dirty="0"/>
          </a:p>
        </p:txBody>
      </p:sp>
      <p:sp>
        <p:nvSpPr>
          <p:cNvPr id="3" name="Content Placeholder 2"/>
          <p:cNvSpPr>
            <a:spLocks noGrp="1"/>
          </p:cNvSpPr>
          <p:nvPr>
            <p:ph idx="1"/>
          </p:nvPr>
        </p:nvSpPr>
        <p:spPr/>
        <p:txBody>
          <a:bodyPr/>
          <a:lstStyle/>
          <a:p>
            <a:r>
              <a:rPr lang="en-US" dirty="0" smtClean="0"/>
              <a:t>A Noble Gas has 22 neutrons.  What element is it?</a:t>
            </a:r>
          </a:p>
          <a:p>
            <a:pPr lvl="1"/>
            <a:r>
              <a:rPr lang="en-US" dirty="0" smtClean="0"/>
              <a:t>Move through the Noble Gases (Group 8/18), subtracting 22 from the rounded average atomic mass until you find a number equal to the atomic number.</a:t>
            </a:r>
          </a:p>
          <a:p>
            <a:pPr lvl="2"/>
            <a:r>
              <a:rPr lang="en-US" dirty="0" smtClean="0"/>
              <a:t>Helium and neon are too small, since their total mass is less than the mass of 22 neutrons.</a:t>
            </a:r>
          </a:p>
          <a:p>
            <a:pPr lvl="2"/>
            <a:r>
              <a:rPr lang="en-US" dirty="0" smtClean="0"/>
              <a:t>Argon’s (</a:t>
            </a:r>
            <a:r>
              <a:rPr lang="en-US" dirty="0" err="1" smtClean="0"/>
              <a:t>Ar</a:t>
            </a:r>
            <a:r>
              <a:rPr lang="en-US" dirty="0" smtClean="0"/>
              <a:t>) mass of 39.94 rounds to 40 AMU.  Subtracting 22 gives 18 protons, which is the same as the atomic number.  Correct.</a:t>
            </a:r>
            <a:endParaRPr lang="en-US" dirty="0"/>
          </a:p>
        </p:txBody>
      </p:sp>
    </p:spTree>
    <p:extLst>
      <p:ext uri="{BB962C8B-B14F-4D97-AF65-F5344CB8AC3E}">
        <p14:creationId xmlns:p14="http://schemas.microsoft.com/office/powerpoint/2010/main" val="196445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Tough Question 3</a:t>
            </a:r>
            <a:endParaRPr lang="en-US" dirty="0"/>
          </a:p>
        </p:txBody>
      </p:sp>
      <p:sp>
        <p:nvSpPr>
          <p:cNvPr id="3" name="Content Placeholder 2"/>
          <p:cNvSpPr>
            <a:spLocks noGrp="1"/>
          </p:cNvSpPr>
          <p:nvPr>
            <p:ph idx="1"/>
          </p:nvPr>
        </p:nvSpPr>
        <p:spPr/>
        <p:txBody>
          <a:bodyPr/>
          <a:lstStyle/>
          <a:p>
            <a:r>
              <a:rPr lang="en-US" dirty="0" smtClean="0"/>
              <a:t>A typical isotope of an element has 6 neutrons.  What element is it?</a:t>
            </a:r>
          </a:p>
          <a:p>
            <a:pPr lvl="1"/>
            <a:r>
              <a:rPr lang="en-US" dirty="0" smtClean="0"/>
              <a:t>It must be </a:t>
            </a:r>
            <a:r>
              <a:rPr lang="en-US" dirty="0" smtClean="0"/>
              <a:t>an element with low atomic mass, </a:t>
            </a:r>
            <a:r>
              <a:rPr lang="en-US" dirty="0" smtClean="0"/>
              <a:t>to only have 6 neutrons.  To find it, move through the first few periods on the PTE, subtracting the proton/atomic number from the average atomic mass for each element until the total rounds to 6.  </a:t>
            </a:r>
          </a:p>
          <a:p>
            <a:pPr lvl="2"/>
            <a:r>
              <a:rPr lang="en-US" dirty="0" smtClean="0"/>
              <a:t>Hydrogen and Helium have atomic masses less than 6, so they cannot be the element, since they have to have at least some protons.</a:t>
            </a:r>
          </a:p>
          <a:p>
            <a:pPr lvl="2"/>
            <a:r>
              <a:rPr lang="en-US" dirty="0" smtClean="0"/>
              <a:t>Lithium (Li) has an average mass of 6.94.  This rounds to a typical mass of 7.  Subtract the protons/atomic number of 3 to get 4 neutrons. Incorrect.</a:t>
            </a:r>
          </a:p>
          <a:p>
            <a:pPr lvl="2"/>
            <a:r>
              <a:rPr lang="en-US" dirty="0" smtClean="0"/>
              <a:t>Beryllium (Be) has an average mass of 9.01.  This rounds to a typical mass of 9.  Subtract the atomic number to get 5 neutrons.  Incorrect.</a:t>
            </a:r>
          </a:p>
          <a:p>
            <a:pPr lvl="2"/>
            <a:r>
              <a:rPr lang="en-US" dirty="0" smtClean="0"/>
              <a:t>Boron (B) has an average mass of 10.81.  This rounds to a typical mass of 11.  Subtract the atomic number to get 6 neutrons.  Correct.</a:t>
            </a:r>
            <a:endParaRPr lang="en-US" dirty="0"/>
          </a:p>
        </p:txBody>
      </p:sp>
    </p:spTree>
    <p:extLst>
      <p:ext uri="{BB962C8B-B14F-4D97-AF65-F5344CB8AC3E}">
        <p14:creationId xmlns:p14="http://schemas.microsoft.com/office/powerpoint/2010/main" val="372115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Mass</a:t>
            </a:r>
            <a:endParaRPr lang="en-US" dirty="0"/>
          </a:p>
        </p:txBody>
      </p:sp>
      <p:sp>
        <p:nvSpPr>
          <p:cNvPr id="3" name="Content Placeholder 2"/>
          <p:cNvSpPr>
            <a:spLocks noGrp="1"/>
          </p:cNvSpPr>
          <p:nvPr>
            <p:ph idx="1"/>
          </p:nvPr>
        </p:nvSpPr>
        <p:spPr/>
        <p:txBody>
          <a:bodyPr/>
          <a:lstStyle/>
          <a:p>
            <a:r>
              <a:rPr lang="en-US" dirty="0" smtClean="0"/>
              <a:t>Protons and Neutrons have almost the same mass.</a:t>
            </a:r>
          </a:p>
          <a:p>
            <a:r>
              <a:rPr lang="en-US" dirty="0" smtClean="0"/>
              <a:t>Relatively speaking, electrons are so tiny that they have almost no mass.</a:t>
            </a:r>
          </a:p>
          <a:p>
            <a:r>
              <a:rPr lang="en-US" dirty="0" smtClean="0"/>
              <a:t>The unit of mass at the atomic level is called an Atomic Mass Unit (AMU).</a:t>
            </a:r>
          </a:p>
          <a:p>
            <a:r>
              <a:rPr lang="en-US" dirty="0" smtClean="0"/>
              <a:t>Since electrons don’t contribute much mass, the mass of an atom is equal to the number of protons (1 AMU each) added to the number of Neutrons (1 AMU each.)</a:t>
            </a:r>
          </a:p>
          <a:p>
            <a:endParaRPr lang="en-US" dirty="0"/>
          </a:p>
        </p:txBody>
      </p:sp>
    </p:spTree>
    <p:extLst>
      <p:ext uri="{BB962C8B-B14F-4D97-AF65-F5344CB8AC3E}">
        <p14:creationId xmlns:p14="http://schemas.microsoft.com/office/powerpoint/2010/main" val="2484850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Isotopes</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properties of an atom depend on how many protons it has.</a:t>
            </a:r>
          </a:p>
          <a:p>
            <a:r>
              <a:rPr lang="en-US" dirty="0" smtClean="0"/>
              <a:t>The number of protons in an atom’s nucleus determine which element (type of atom) it is.</a:t>
            </a:r>
          </a:p>
          <a:p>
            <a:r>
              <a:rPr lang="en-US" dirty="0" smtClean="0"/>
              <a:t>Atoms of the same element can have different numbers of neutrons without changing the element (atom type.)</a:t>
            </a:r>
          </a:p>
          <a:p>
            <a:r>
              <a:rPr lang="en-US" dirty="0" smtClean="0"/>
              <a:t>Versions of an element that have different numbers of neutrons are known as ISOTOPES.</a:t>
            </a:r>
          </a:p>
          <a:p>
            <a:r>
              <a:rPr lang="en-US" dirty="0" smtClean="0"/>
              <a:t>Each isotope of an element has a different mass from the additional (or missing) neutrons.</a:t>
            </a:r>
          </a:p>
          <a:p>
            <a:r>
              <a:rPr lang="en-US" dirty="0" smtClean="0"/>
              <a:t>Some isotopes are unstable and can be RADIOACTIVE.</a:t>
            </a:r>
            <a:endParaRPr lang="en-US" dirty="0"/>
          </a:p>
        </p:txBody>
      </p:sp>
    </p:spTree>
    <p:extLst>
      <p:ext uri="{BB962C8B-B14F-4D97-AF65-F5344CB8AC3E}">
        <p14:creationId xmlns:p14="http://schemas.microsoft.com/office/powerpoint/2010/main" val="1438632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Atomic Mass</a:t>
            </a:r>
            <a:endParaRPr lang="en-US" dirty="0"/>
          </a:p>
        </p:txBody>
      </p:sp>
      <p:sp>
        <p:nvSpPr>
          <p:cNvPr id="3" name="Content Placeholder 2"/>
          <p:cNvSpPr>
            <a:spLocks noGrp="1"/>
          </p:cNvSpPr>
          <p:nvPr>
            <p:ph idx="1"/>
          </p:nvPr>
        </p:nvSpPr>
        <p:spPr/>
        <p:txBody>
          <a:bodyPr/>
          <a:lstStyle/>
          <a:p>
            <a:endParaRPr lang="en-US" dirty="0"/>
          </a:p>
          <a:p>
            <a:r>
              <a:rPr lang="en-US" dirty="0" smtClean="0"/>
              <a:t>The atomic mass on the PTE is the average of all masses of isotopes of that element.  To find the most common mass, round the atomic mass to the nearest whole number.</a:t>
            </a:r>
          </a:p>
          <a:p>
            <a:r>
              <a:rPr lang="en-US" dirty="0" smtClean="0"/>
              <a:t>P+N=AM</a:t>
            </a:r>
            <a:endParaRPr lang="en-US" dirty="0"/>
          </a:p>
        </p:txBody>
      </p:sp>
    </p:spTree>
    <p:extLst>
      <p:ext uri="{BB962C8B-B14F-4D97-AF65-F5344CB8AC3E}">
        <p14:creationId xmlns:p14="http://schemas.microsoft.com/office/powerpoint/2010/main" val="3119513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Isotopic Mass Problem 1</a:t>
            </a:r>
            <a:endParaRPr lang="en-US" dirty="0"/>
          </a:p>
        </p:txBody>
      </p:sp>
      <p:sp>
        <p:nvSpPr>
          <p:cNvPr id="3" name="Content Placeholder 2"/>
          <p:cNvSpPr>
            <a:spLocks noGrp="1"/>
          </p:cNvSpPr>
          <p:nvPr>
            <p:ph idx="1"/>
          </p:nvPr>
        </p:nvSpPr>
        <p:spPr/>
        <p:txBody>
          <a:bodyPr/>
          <a:lstStyle/>
          <a:p>
            <a:r>
              <a:rPr lang="en-US" dirty="0" smtClean="0"/>
              <a:t>Find the typical isotopic mass of Carbon (C).</a:t>
            </a:r>
          </a:p>
          <a:p>
            <a:pPr lvl="1"/>
            <a:r>
              <a:rPr lang="en-US" dirty="0" smtClean="0"/>
              <a:t>Carbon’s average Atomic Mass (AM) is 12.011.</a:t>
            </a:r>
          </a:p>
          <a:p>
            <a:pPr lvl="1"/>
            <a:r>
              <a:rPr lang="en-US" dirty="0" smtClean="0"/>
              <a:t>This rounds down to the typical AM of 12 AMU.</a:t>
            </a:r>
            <a:endParaRPr lang="en-US" dirty="0"/>
          </a:p>
        </p:txBody>
      </p:sp>
    </p:spTree>
    <p:extLst>
      <p:ext uri="{BB962C8B-B14F-4D97-AF65-F5344CB8AC3E}">
        <p14:creationId xmlns:p14="http://schemas.microsoft.com/office/powerpoint/2010/main" val="19736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Isotopic Mass Problem 2</a:t>
            </a:r>
            <a:endParaRPr lang="en-US" dirty="0"/>
          </a:p>
        </p:txBody>
      </p:sp>
      <p:sp>
        <p:nvSpPr>
          <p:cNvPr id="3" name="Content Placeholder 2"/>
          <p:cNvSpPr>
            <a:spLocks noGrp="1"/>
          </p:cNvSpPr>
          <p:nvPr>
            <p:ph idx="1"/>
          </p:nvPr>
        </p:nvSpPr>
        <p:spPr/>
        <p:txBody>
          <a:bodyPr/>
          <a:lstStyle/>
          <a:p>
            <a:r>
              <a:rPr lang="en-US" dirty="0" smtClean="0"/>
              <a:t>Find the typical isotopic mass of Selenium (Se).</a:t>
            </a:r>
          </a:p>
          <a:p>
            <a:pPr lvl="1"/>
            <a:r>
              <a:rPr lang="en-US" dirty="0" smtClean="0"/>
              <a:t>The average AM of Se is 78.96 AMU.</a:t>
            </a:r>
          </a:p>
          <a:p>
            <a:pPr lvl="1"/>
            <a:r>
              <a:rPr lang="en-US" dirty="0" smtClean="0"/>
              <a:t>This rounds up to the typical AM of 79 AMU.</a:t>
            </a:r>
            <a:endParaRPr lang="en-US" dirty="0"/>
          </a:p>
        </p:txBody>
      </p:sp>
    </p:spTree>
    <p:extLst>
      <p:ext uri="{BB962C8B-B14F-4D97-AF65-F5344CB8AC3E}">
        <p14:creationId xmlns:p14="http://schemas.microsoft.com/office/powerpoint/2010/main" val="235670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Isotopic Mass Problem 3</a:t>
            </a:r>
            <a:endParaRPr lang="en-US" dirty="0"/>
          </a:p>
        </p:txBody>
      </p:sp>
      <p:sp>
        <p:nvSpPr>
          <p:cNvPr id="3" name="Content Placeholder 2"/>
          <p:cNvSpPr>
            <a:spLocks noGrp="1"/>
          </p:cNvSpPr>
          <p:nvPr>
            <p:ph idx="1"/>
          </p:nvPr>
        </p:nvSpPr>
        <p:spPr/>
        <p:txBody>
          <a:bodyPr/>
          <a:lstStyle/>
          <a:p>
            <a:r>
              <a:rPr lang="en-US" dirty="0" smtClean="0"/>
              <a:t>Find the typical isotopic mass of Rubidium (</a:t>
            </a:r>
            <a:r>
              <a:rPr lang="en-US" dirty="0" err="1" smtClean="0"/>
              <a:t>Rb</a:t>
            </a:r>
            <a:r>
              <a:rPr lang="en-US" dirty="0" smtClean="0"/>
              <a:t>).</a:t>
            </a:r>
          </a:p>
          <a:p>
            <a:pPr lvl="1"/>
            <a:r>
              <a:rPr lang="en-US" dirty="0" smtClean="0"/>
              <a:t>The average AM of </a:t>
            </a:r>
            <a:r>
              <a:rPr lang="en-US" dirty="0" err="1" smtClean="0"/>
              <a:t>Rb</a:t>
            </a:r>
            <a:r>
              <a:rPr lang="en-US" dirty="0" smtClean="0"/>
              <a:t> is 85.468 AMU.</a:t>
            </a:r>
          </a:p>
          <a:p>
            <a:pPr lvl="1"/>
            <a:r>
              <a:rPr lang="en-US" dirty="0" smtClean="0"/>
              <a:t>This rounds to a typical AM of 85 AMU.</a:t>
            </a:r>
            <a:endParaRPr lang="en-US" dirty="0"/>
          </a:p>
        </p:txBody>
      </p:sp>
    </p:spTree>
    <p:extLst>
      <p:ext uri="{BB962C8B-B14F-4D97-AF65-F5344CB8AC3E}">
        <p14:creationId xmlns:p14="http://schemas.microsoft.com/office/powerpoint/2010/main" val="58900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 Number Problem 1</a:t>
            </a:r>
            <a:endParaRPr lang="en-US" dirty="0"/>
          </a:p>
        </p:txBody>
      </p:sp>
      <p:sp>
        <p:nvSpPr>
          <p:cNvPr id="3" name="Content Placeholder 2"/>
          <p:cNvSpPr>
            <a:spLocks noGrp="1"/>
          </p:cNvSpPr>
          <p:nvPr>
            <p:ph idx="1"/>
          </p:nvPr>
        </p:nvSpPr>
        <p:spPr/>
        <p:txBody>
          <a:bodyPr/>
          <a:lstStyle/>
          <a:p>
            <a:r>
              <a:rPr lang="en-US" dirty="0" smtClean="0"/>
              <a:t>Find the number of neutrons in a typical isotope of Aluminum (Al). </a:t>
            </a:r>
          </a:p>
          <a:p>
            <a:pPr lvl="1"/>
            <a:r>
              <a:rPr lang="en-US" dirty="0" smtClean="0"/>
              <a:t>Al has an atomic number/proton number of 13.</a:t>
            </a:r>
          </a:p>
          <a:p>
            <a:pPr lvl="1"/>
            <a:r>
              <a:rPr lang="en-US" dirty="0" smtClean="0"/>
              <a:t>Al has an average AM of 26.982 AMU.  This rounds to 27 AMU.</a:t>
            </a:r>
          </a:p>
          <a:p>
            <a:pPr lvl="1"/>
            <a:r>
              <a:rPr lang="en-US" dirty="0" smtClean="0"/>
              <a:t>Subtracting the number/mass of protons from the AM gives the neutron mass/number.</a:t>
            </a:r>
          </a:p>
          <a:p>
            <a:pPr lvl="1"/>
            <a:r>
              <a:rPr lang="en-US" dirty="0" smtClean="0"/>
              <a:t>27-13=14 neutrons.</a:t>
            </a:r>
            <a:endParaRPr lang="en-US" dirty="0"/>
          </a:p>
        </p:txBody>
      </p:sp>
    </p:spTree>
    <p:extLst>
      <p:ext uri="{BB962C8B-B14F-4D97-AF65-F5344CB8AC3E}">
        <p14:creationId xmlns:p14="http://schemas.microsoft.com/office/powerpoint/2010/main" val="54854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 Number Problem 2</a:t>
            </a:r>
            <a:endParaRPr lang="en-US" dirty="0"/>
          </a:p>
        </p:txBody>
      </p:sp>
      <p:sp>
        <p:nvSpPr>
          <p:cNvPr id="3" name="Content Placeholder 2"/>
          <p:cNvSpPr>
            <a:spLocks noGrp="1"/>
          </p:cNvSpPr>
          <p:nvPr>
            <p:ph idx="1"/>
          </p:nvPr>
        </p:nvSpPr>
        <p:spPr/>
        <p:txBody>
          <a:bodyPr/>
          <a:lstStyle/>
          <a:p>
            <a:r>
              <a:rPr lang="en-US" dirty="0" smtClean="0"/>
              <a:t>Find the number of neutrons in a typical isotope of Oxygen (O).</a:t>
            </a:r>
          </a:p>
          <a:p>
            <a:pPr lvl="1"/>
            <a:r>
              <a:rPr lang="en-US" dirty="0"/>
              <a:t>O</a:t>
            </a:r>
            <a:r>
              <a:rPr lang="en-US" dirty="0" smtClean="0"/>
              <a:t> has an atomic number/proton number of 8.</a:t>
            </a:r>
          </a:p>
          <a:p>
            <a:pPr lvl="1"/>
            <a:r>
              <a:rPr lang="en-US" dirty="0"/>
              <a:t>O</a:t>
            </a:r>
            <a:r>
              <a:rPr lang="en-US" dirty="0" smtClean="0"/>
              <a:t> has an average AM of 15.99 AMU.  This rounds to 16 AMU.</a:t>
            </a:r>
          </a:p>
          <a:p>
            <a:pPr lvl="1"/>
            <a:r>
              <a:rPr lang="en-US" dirty="0" smtClean="0"/>
              <a:t>Subtracting the number/mass of protons from the AM gives the neutron mass/number.</a:t>
            </a:r>
          </a:p>
          <a:p>
            <a:pPr lvl="1"/>
            <a:r>
              <a:rPr lang="en-US" dirty="0" smtClean="0"/>
              <a:t>16-8=8 neutrons.</a:t>
            </a:r>
          </a:p>
          <a:p>
            <a:pPr marL="0" indent="0">
              <a:buNone/>
            </a:pPr>
            <a:endParaRPr lang="en-US" dirty="0"/>
          </a:p>
        </p:txBody>
      </p:sp>
    </p:spTree>
    <p:extLst>
      <p:ext uri="{BB962C8B-B14F-4D97-AF65-F5344CB8AC3E}">
        <p14:creationId xmlns:p14="http://schemas.microsoft.com/office/powerpoint/2010/main" val="256985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956</Words>
  <Application>Microsoft Office PowerPoint</Application>
  <PresentationFormat>Custom</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Periodic Table of the Elements: Practice Problems</vt:lpstr>
      <vt:lpstr>Atomic Mass</vt:lpstr>
      <vt:lpstr>Isotopes</vt:lpstr>
      <vt:lpstr>Atomic Mass</vt:lpstr>
      <vt:lpstr>Isotopic Mass Problem 1</vt:lpstr>
      <vt:lpstr>Isotopic Mass Problem 2</vt:lpstr>
      <vt:lpstr>Isotopic Mass Problem 3</vt:lpstr>
      <vt:lpstr>Neutron Number Problem 1</vt:lpstr>
      <vt:lpstr>Neutron Number Problem 2</vt:lpstr>
      <vt:lpstr>Neutron Number Problem 3</vt:lpstr>
      <vt:lpstr>Proton and Neutron Problem 1</vt:lpstr>
      <vt:lpstr>Proton and Neutron Problem 2</vt:lpstr>
      <vt:lpstr>Proton and Neutron Problem 3</vt:lpstr>
      <vt:lpstr>Tough Question 1</vt:lpstr>
      <vt:lpstr>Tough Question 2</vt:lpstr>
      <vt:lpstr>Tough Question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Table Practice</dc:title>
  <dc:creator>Seth Stevenson</dc:creator>
  <cp:lastModifiedBy>Administrator</cp:lastModifiedBy>
  <cp:revision>15</cp:revision>
  <dcterms:created xsi:type="dcterms:W3CDTF">2014-05-28T00:38:37Z</dcterms:created>
  <dcterms:modified xsi:type="dcterms:W3CDTF">2014-05-28T12:07:47Z</dcterms:modified>
</cp:coreProperties>
</file>