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67" r:id="rId5"/>
    <p:sldId id="268" r:id="rId6"/>
    <p:sldId id="258" r:id="rId7"/>
    <p:sldId id="257" r:id="rId8"/>
    <p:sldId id="260" r:id="rId9"/>
    <p:sldId id="262" r:id="rId10"/>
    <p:sldId id="261" r:id="rId11"/>
    <p:sldId id="265"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3B5B9-BE01-4165-9044-D3ACEFBA02A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78403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B5B9-BE01-4165-9044-D3ACEFBA02A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71799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B5B9-BE01-4165-9044-D3ACEFBA02A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8328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B5B9-BE01-4165-9044-D3ACEFBA02A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178571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3B5B9-BE01-4165-9044-D3ACEFBA02A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380773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3B5B9-BE01-4165-9044-D3ACEFBA02A4}"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376109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3B5B9-BE01-4165-9044-D3ACEFBA02A4}" type="datetimeFigureOut">
              <a:rPr lang="en-US" smtClean="0"/>
              <a:t>9/27/2014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309417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3B5B9-BE01-4165-9044-D3ACEFBA02A4}" type="datetimeFigureOut">
              <a:rPr lang="en-US" smtClean="0"/>
              <a:t>9/27/2014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94058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3B5B9-BE01-4165-9044-D3ACEFBA02A4}" type="datetimeFigureOut">
              <a:rPr lang="en-US" smtClean="0"/>
              <a:t>9/27/2014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141936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B5B9-BE01-4165-9044-D3ACEFBA02A4}"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29204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B5B9-BE01-4165-9044-D3ACEFBA02A4}"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6455F-3249-4B92-BE56-93B7C145CDBA}" type="slidenum">
              <a:rPr lang="en-US" smtClean="0"/>
              <a:t>‹#›</a:t>
            </a:fld>
            <a:endParaRPr lang="en-US"/>
          </a:p>
        </p:txBody>
      </p:sp>
    </p:spTree>
    <p:extLst>
      <p:ext uri="{BB962C8B-B14F-4D97-AF65-F5344CB8AC3E}">
        <p14:creationId xmlns:p14="http://schemas.microsoft.com/office/powerpoint/2010/main" val="394523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3B5B9-BE01-4165-9044-D3ACEFBA02A4}" type="datetimeFigureOut">
              <a:rPr lang="en-US" smtClean="0"/>
              <a:t>9/27/2014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6455F-3249-4B92-BE56-93B7C145CDBA}" type="slidenum">
              <a:rPr lang="en-US" smtClean="0"/>
              <a:t>‹#›</a:t>
            </a:fld>
            <a:endParaRPr lang="en-US"/>
          </a:p>
        </p:txBody>
      </p:sp>
    </p:spTree>
    <p:extLst>
      <p:ext uri="{BB962C8B-B14F-4D97-AF65-F5344CB8AC3E}">
        <p14:creationId xmlns:p14="http://schemas.microsoft.com/office/powerpoint/2010/main" val="268674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 Test Kit Demo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9794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0507"/>
          </a:xfrm>
        </p:spPr>
        <p:txBody>
          <a:bodyPr>
            <a:normAutofit fontScale="90000"/>
          </a:bodyPr>
          <a:lstStyle/>
          <a:p>
            <a:r>
              <a:rPr lang="en-US" dirty="0" smtClean="0"/>
              <a:t>Retest 2</a:t>
            </a:r>
            <a:endParaRPr lang="en-US" dirty="0"/>
          </a:p>
        </p:txBody>
      </p:sp>
      <p:sp>
        <p:nvSpPr>
          <p:cNvPr id="3" name="Content Placeholder 2"/>
          <p:cNvSpPr>
            <a:spLocks noGrp="1"/>
          </p:cNvSpPr>
          <p:nvPr>
            <p:ph idx="1"/>
          </p:nvPr>
        </p:nvSpPr>
        <p:spPr>
          <a:xfrm>
            <a:off x="457200" y="1600201"/>
            <a:ext cx="8229600" cy="2971800"/>
          </a:xfrm>
        </p:spPr>
        <p:txBody>
          <a:bodyPr/>
          <a:lstStyle/>
          <a:p>
            <a:r>
              <a:rPr lang="en-US" dirty="0" smtClean="0"/>
              <a:t>Reduced anthocyanin is darker.</a:t>
            </a:r>
          </a:p>
          <a:p>
            <a:r>
              <a:rPr lang="en-US" dirty="0" smtClean="0"/>
              <a:t>The color does not change much when tested in the mystery liquid.</a:t>
            </a:r>
          </a:p>
          <a:p>
            <a:r>
              <a:rPr lang="en-US" dirty="0" smtClean="0"/>
              <a:t>The color changes more when tested in acidic vinegar.</a:t>
            </a:r>
            <a:endParaRPr lang="en-US" dirty="0"/>
          </a:p>
        </p:txBody>
      </p:sp>
    </p:spTree>
    <p:extLst>
      <p:ext uri="{BB962C8B-B14F-4D97-AF65-F5344CB8AC3E}">
        <p14:creationId xmlns:p14="http://schemas.microsoft.com/office/powerpoint/2010/main" val="326972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0507"/>
          </a:xfrm>
        </p:spPr>
        <p:txBody>
          <a:bodyPr>
            <a:normAutofit fontScale="90000"/>
          </a:bodyPr>
          <a:lstStyle/>
          <a:p>
            <a:r>
              <a:rPr lang="en-US" dirty="0" smtClean="0"/>
              <a:t>Retest 3</a:t>
            </a:r>
            <a:endParaRPr lang="en-US" dirty="0"/>
          </a:p>
        </p:txBody>
      </p:sp>
      <p:sp>
        <p:nvSpPr>
          <p:cNvPr id="3" name="Content Placeholder 2"/>
          <p:cNvSpPr>
            <a:spLocks noGrp="1"/>
          </p:cNvSpPr>
          <p:nvPr>
            <p:ph idx="1"/>
          </p:nvPr>
        </p:nvSpPr>
        <p:spPr>
          <a:xfrm>
            <a:off x="457200" y="1600201"/>
            <a:ext cx="8229600" cy="2971800"/>
          </a:xfrm>
        </p:spPr>
        <p:txBody>
          <a:bodyPr>
            <a:normAutofit lnSpcReduction="10000"/>
          </a:bodyPr>
          <a:lstStyle/>
          <a:p>
            <a:r>
              <a:rPr lang="en-US" dirty="0" smtClean="0"/>
              <a:t>Thickened anthocyanin is a brighter blue/green.</a:t>
            </a:r>
          </a:p>
          <a:p>
            <a:r>
              <a:rPr lang="en-US" dirty="0" smtClean="0"/>
              <a:t>The color does not change detectably when tested in the mystery liquid.</a:t>
            </a:r>
          </a:p>
          <a:p>
            <a:r>
              <a:rPr lang="en-US" dirty="0" smtClean="0"/>
              <a:t>The color changes to pink when tested in acidic vinegar.</a:t>
            </a:r>
            <a:endParaRPr lang="en-US" dirty="0"/>
          </a:p>
        </p:txBody>
      </p:sp>
    </p:spTree>
    <p:extLst>
      <p:ext uri="{BB962C8B-B14F-4D97-AF65-F5344CB8AC3E}">
        <p14:creationId xmlns:p14="http://schemas.microsoft.com/office/powerpoint/2010/main" val="4030186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229600" cy="1905000"/>
          </a:xfrm>
        </p:spPr>
        <p:txBody>
          <a:bodyPr>
            <a:noAutofit/>
          </a:bodyPr>
          <a:lstStyle/>
          <a:p>
            <a:pPr algn="l"/>
            <a:r>
              <a:rPr lang="en-US" sz="1600" dirty="0" smtClean="0"/>
              <a:t>1.  The plain </a:t>
            </a:r>
            <a:r>
              <a:rPr lang="en-US" sz="1600" dirty="0" err="1" smtClean="0"/>
              <a:t>antho</a:t>
            </a:r>
            <a:r>
              <a:rPr lang="en-US" sz="1600" dirty="0" smtClean="0"/>
              <a:t> solution was too pale to be effective.  It was impossible to distinguish between the pH 4.4 color and the Mystery Solution color.  The color did change when put in vinegar, so the strip can at least detect acids.</a:t>
            </a:r>
            <a:br>
              <a:rPr lang="en-US" sz="1600" dirty="0" smtClean="0"/>
            </a:br>
            <a:r>
              <a:rPr lang="en-US" sz="1600" dirty="0" smtClean="0"/>
              <a:t>2.  The reduced </a:t>
            </a:r>
            <a:r>
              <a:rPr lang="en-US" sz="1600" dirty="0" err="1" smtClean="0"/>
              <a:t>antho</a:t>
            </a:r>
            <a:r>
              <a:rPr lang="en-US" sz="1600" dirty="0" smtClean="0"/>
              <a:t> solution was darker and easier to use, but there </a:t>
            </a:r>
            <a:r>
              <a:rPr lang="en-US" sz="1600" dirty="0" err="1" smtClean="0"/>
              <a:t>wwas</a:t>
            </a:r>
            <a:r>
              <a:rPr lang="en-US" sz="1600" dirty="0" smtClean="0"/>
              <a:t> still no substantial difference between the pH 4.4 and mystery solution colors.  This might be because the pH is similar.  These strips changed to pink in vinegar, so </a:t>
            </a:r>
            <a:r>
              <a:rPr lang="en-US" sz="1600" dirty="0" err="1" smtClean="0"/>
              <a:t>theey</a:t>
            </a:r>
            <a:r>
              <a:rPr lang="en-US" sz="1600" dirty="0" smtClean="0"/>
              <a:t> can detect acids.</a:t>
            </a:r>
            <a:br>
              <a:rPr lang="en-US" sz="1600" dirty="0" smtClean="0"/>
            </a:br>
            <a:r>
              <a:rPr lang="en-US" sz="1600" dirty="0" smtClean="0"/>
              <a:t>3.  There was no difference between the thickened </a:t>
            </a:r>
            <a:r>
              <a:rPr lang="en-US" sz="1600" dirty="0" err="1" smtClean="0"/>
              <a:t>antho</a:t>
            </a:r>
            <a:r>
              <a:rPr lang="en-US" sz="1600" dirty="0" smtClean="0"/>
              <a:t> and pH 4.4 and the pure thickened </a:t>
            </a:r>
            <a:r>
              <a:rPr lang="en-US" sz="1600" dirty="0" err="1" smtClean="0"/>
              <a:t>antho</a:t>
            </a:r>
            <a:r>
              <a:rPr lang="en-US" sz="1600" dirty="0" smtClean="0"/>
              <a:t> strip, so they couldn’t be used for comparison.  It did change color in the vinegar, however.</a:t>
            </a:r>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3578218"/>
              </p:ext>
            </p:extLst>
          </p:nvPr>
        </p:nvGraphicFramePr>
        <p:xfrm>
          <a:off x="228600" y="1143000"/>
          <a:ext cx="8763000" cy="3263861"/>
        </p:xfrm>
        <a:graphic>
          <a:graphicData uri="http://schemas.openxmlformats.org/drawingml/2006/table">
            <a:tbl>
              <a:tblPr firstRow="1" bandRow="1">
                <a:tableStyleId>{5C22544A-7EE6-4342-B048-85BDC9FD1C3A}</a:tableStyleId>
              </a:tblPr>
              <a:tblGrid>
                <a:gridCol w="2190750"/>
                <a:gridCol w="2190750"/>
                <a:gridCol w="2190750"/>
                <a:gridCol w="2190750"/>
              </a:tblGrid>
              <a:tr h="454699">
                <a:tc>
                  <a:txBody>
                    <a:bodyPr/>
                    <a:lstStyle/>
                    <a:p>
                      <a:endParaRPr lang="en-US" dirty="0"/>
                    </a:p>
                  </a:txBody>
                  <a:tcPr/>
                </a:tc>
                <a:tc>
                  <a:txBody>
                    <a:bodyPr/>
                    <a:lstStyle/>
                    <a:p>
                      <a:r>
                        <a:rPr lang="en-US" dirty="0" err="1" smtClean="0"/>
                        <a:t>Antho</a:t>
                      </a:r>
                      <a:endParaRPr lang="en-US" dirty="0"/>
                    </a:p>
                  </a:txBody>
                  <a:tcPr/>
                </a:tc>
                <a:tc>
                  <a:txBody>
                    <a:bodyPr/>
                    <a:lstStyle/>
                    <a:p>
                      <a:r>
                        <a:rPr lang="en-US" dirty="0" smtClean="0"/>
                        <a:t>Reduced </a:t>
                      </a:r>
                      <a:r>
                        <a:rPr lang="en-US" dirty="0" err="1" smtClean="0"/>
                        <a:t>Antho</a:t>
                      </a:r>
                      <a:endParaRPr lang="en-US" dirty="0"/>
                    </a:p>
                  </a:txBody>
                  <a:tcPr/>
                </a:tc>
                <a:tc>
                  <a:txBody>
                    <a:bodyPr/>
                    <a:lstStyle/>
                    <a:p>
                      <a:r>
                        <a:rPr lang="en-US" dirty="0" smtClean="0"/>
                        <a:t>Thickened </a:t>
                      </a:r>
                      <a:r>
                        <a:rPr lang="en-US" dirty="0" err="1" smtClean="0"/>
                        <a:t>Antho</a:t>
                      </a:r>
                      <a:endParaRPr lang="en-US" dirty="0"/>
                    </a:p>
                  </a:txBody>
                  <a:tcPr/>
                </a:tc>
              </a:tr>
              <a:tr h="454699">
                <a:tc>
                  <a:txBody>
                    <a:bodyPr/>
                    <a:lstStyle/>
                    <a:p>
                      <a:r>
                        <a:rPr lang="en-US" dirty="0" err="1" smtClean="0"/>
                        <a:t>Antho</a:t>
                      </a:r>
                      <a:r>
                        <a:rPr lang="en-US" dirty="0" smtClean="0"/>
                        <a:t> Strip A</a:t>
                      </a:r>
                      <a:endParaRPr lang="en-US" dirty="0"/>
                    </a:p>
                  </a:txBody>
                  <a:tcPr/>
                </a:tc>
                <a:tc>
                  <a:txBody>
                    <a:bodyPr/>
                    <a:lstStyle/>
                    <a:p>
                      <a:r>
                        <a:rPr lang="en-US" dirty="0" smtClean="0"/>
                        <a:t>Pale blue</a:t>
                      </a:r>
                      <a:r>
                        <a:rPr lang="en-US" baseline="0" dirty="0" smtClean="0"/>
                        <a:t>/white</a:t>
                      </a:r>
                      <a:endParaRPr lang="en-US" dirty="0"/>
                    </a:p>
                  </a:txBody>
                  <a:tcPr/>
                </a:tc>
                <a:tc>
                  <a:txBody>
                    <a:bodyPr/>
                    <a:lstStyle/>
                    <a:p>
                      <a:r>
                        <a:rPr lang="en-US" dirty="0" smtClean="0"/>
                        <a:t>Light Blue</a:t>
                      </a:r>
                      <a:endParaRPr lang="en-US" dirty="0"/>
                    </a:p>
                  </a:txBody>
                  <a:tcPr/>
                </a:tc>
                <a:tc>
                  <a:txBody>
                    <a:bodyPr/>
                    <a:lstStyle/>
                    <a:p>
                      <a:r>
                        <a:rPr lang="en-US" dirty="0" smtClean="0"/>
                        <a:t>Light</a:t>
                      </a:r>
                      <a:r>
                        <a:rPr lang="en-US" baseline="0" dirty="0" smtClean="0"/>
                        <a:t> blue/green</a:t>
                      </a:r>
                      <a:endParaRPr lang="en-US" dirty="0"/>
                    </a:p>
                  </a:txBody>
                  <a:tcPr/>
                </a:tc>
              </a:tr>
              <a:tr h="784821">
                <a:tc>
                  <a:txBody>
                    <a:bodyPr/>
                    <a:lstStyle/>
                    <a:p>
                      <a:r>
                        <a:rPr lang="en-US" dirty="0" err="1" smtClean="0"/>
                        <a:t>Antho</a:t>
                      </a:r>
                      <a:r>
                        <a:rPr lang="en-US" dirty="0" smtClean="0"/>
                        <a:t> and 4.4 Strip</a:t>
                      </a:r>
                      <a:r>
                        <a:rPr lang="en-US" baseline="0" dirty="0" smtClean="0"/>
                        <a:t> B</a:t>
                      </a:r>
                      <a:endParaRPr lang="en-US" dirty="0"/>
                    </a:p>
                  </a:txBody>
                  <a:tcPr/>
                </a:tc>
                <a:tc>
                  <a:txBody>
                    <a:bodyPr/>
                    <a:lstStyle/>
                    <a:p>
                      <a:r>
                        <a:rPr lang="en-US" dirty="0" smtClean="0"/>
                        <a:t>Pale</a:t>
                      </a:r>
                      <a:r>
                        <a:rPr lang="en-US" baseline="0" dirty="0" smtClean="0"/>
                        <a:t> blue/white with yellow and pink spots</a:t>
                      </a:r>
                      <a:endParaRPr lang="en-US" dirty="0"/>
                    </a:p>
                  </a:txBody>
                  <a:tcPr/>
                </a:tc>
                <a:tc>
                  <a:txBody>
                    <a:bodyPr/>
                    <a:lstStyle/>
                    <a:p>
                      <a:r>
                        <a:rPr lang="en-US" dirty="0" smtClean="0"/>
                        <a:t>Light Blue with a pink strip</a:t>
                      </a:r>
                      <a:endParaRPr lang="en-US" dirty="0"/>
                    </a:p>
                  </a:txBody>
                  <a:tcPr/>
                </a:tc>
                <a:tc>
                  <a:txBody>
                    <a:bodyPr/>
                    <a:lstStyle/>
                    <a:p>
                      <a:r>
                        <a:rPr lang="en-US" dirty="0" smtClean="0"/>
                        <a:t>Light blue/green</a:t>
                      </a:r>
                      <a:endParaRPr lang="en-US" dirty="0"/>
                    </a:p>
                  </a:txBody>
                  <a:tcPr/>
                </a:tc>
              </a:tr>
              <a:tr h="784821">
                <a:tc>
                  <a:txBody>
                    <a:bodyPr/>
                    <a:lstStyle/>
                    <a:p>
                      <a:r>
                        <a:rPr lang="en-US" dirty="0" err="1" smtClean="0"/>
                        <a:t>Antho</a:t>
                      </a:r>
                      <a:r>
                        <a:rPr lang="en-US" dirty="0" smtClean="0"/>
                        <a:t> strip A w/ Mystery solution</a:t>
                      </a:r>
                      <a:endParaRPr lang="en-US" dirty="0"/>
                    </a:p>
                  </a:txBody>
                  <a:tcPr/>
                </a:tc>
                <a:tc>
                  <a:txBody>
                    <a:bodyPr/>
                    <a:lstStyle/>
                    <a:p>
                      <a:r>
                        <a:rPr lang="en-US" dirty="0" smtClean="0"/>
                        <a:t>Pale blue/white</a:t>
                      </a:r>
                      <a:endParaRPr lang="en-US" dirty="0"/>
                    </a:p>
                  </a:txBody>
                  <a:tcPr/>
                </a:tc>
                <a:tc>
                  <a:txBody>
                    <a:bodyPr/>
                    <a:lstStyle/>
                    <a:p>
                      <a:endParaRPr lang="en-US" dirty="0"/>
                    </a:p>
                  </a:txBody>
                  <a:tcPr/>
                </a:tc>
                <a:tc>
                  <a:txBody>
                    <a:bodyPr/>
                    <a:lstStyle/>
                    <a:p>
                      <a:r>
                        <a:rPr lang="en-US" dirty="0" smtClean="0"/>
                        <a:t>Did not try</a:t>
                      </a:r>
                      <a:endParaRPr lang="en-US" dirty="0"/>
                    </a:p>
                  </a:txBody>
                  <a:tcPr/>
                </a:tc>
              </a:tr>
              <a:tr h="784821">
                <a:tc>
                  <a:txBody>
                    <a:bodyPr/>
                    <a:lstStyle/>
                    <a:p>
                      <a:r>
                        <a:rPr lang="en-US" dirty="0" err="1" smtClean="0"/>
                        <a:t>Antho</a:t>
                      </a:r>
                      <a:r>
                        <a:rPr lang="en-US" dirty="0" smtClean="0"/>
                        <a:t> Strip A w/ Vinegar</a:t>
                      </a:r>
                      <a:endParaRPr lang="en-US" dirty="0"/>
                    </a:p>
                  </a:txBody>
                  <a:tcPr/>
                </a:tc>
                <a:tc>
                  <a:txBody>
                    <a:bodyPr/>
                    <a:lstStyle/>
                    <a:p>
                      <a:r>
                        <a:rPr lang="en-US" dirty="0" smtClean="0"/>
                        <a:t>Pale Pink</a:t>
                      </a:r>
                      <a:endParaRPr lang="en-US" dirty="0"/>
                    </a:p>
                  </a:txBody>
                  <a:tcPr/>
                </a:tc>
                <a:tc>
                  <a:txBody>
                    <a:bodyPr/>
                    <a:lstStyle/>
                    <a:p>
                      <a:r>
                        <a:rPr lang="en-US" dirty="0" smtClean="0"/>
                        <a:t>Pink</a:t>
                      </a:r>
                      <a:endParaRPr lang="en-US" dirty="0"/>
                    </a:p>
                  </a:txBody>
                  <a:tcPr/>
                </a:tc>
                <a:tc>
                  <a:txBody>
                    <a:bodyPr/>
                    <a:lstStyle/>
                    <a:p>
                      <a:r>
                        <a:rPr lang="en-US" dirty="0" smtClean="0"/>
                        <a:t>Pink</a:t>
                      </a:r>
                      <a:endParaRPr lang="en-US" dirty="0"/>
                    </a:p>
                  </a:txBody>
                  <a:tcPr/>
                </a:tc>
              </a:tr>
            </a:tbl>
          </a:graphicData>
        </a:graphic>
      </p:graphicFrame>
      <p:sp>
        <p:nvSpPr>
          <p:cNvPr id="6" name="Title 1"/>
          <p:cNvSpPr txBox="1">
            <a:spLocks/>
          </p:cNvSpPr>
          <p:nvPr/>
        </p:nvSpPr>
        <p:spPr>
          <a:xfrm>
            <a:off x="457200" y="15239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Data</a:t>
            </a:r>
            <a:endParaRPr lang="en-US" dirty="0"/>
          </a:p>
        </p:txBody>
      </p:sp>
    </p:spTree>
    <p:extLst>
      <p:ext uri="{BB962C8B-B14F-4D97-AF65-F5344CB8AC3E}">
        <p14:creationId xmlns:p14="http://schemas.microsoft.com/office/powerpoint/2010/main" val="1516295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The initial design resulted in colors too faint to reliably interpret.  Using a darker solution created by boiling off the excess water worked better, but it likely doesn’t work well enough to use with actual food at this time.  The thickened solution strips could detect acid, but could not distinguish the difference in pH between the Thickened Anthocyanin and the Thickened Anthocyanin with pH 4.4.</a:t>
            </a:r>
            <a:endParaRPr lang="en-US" dirty="0"/>
          </a:p>
          <a:p>
            <a:pPr marL="0" indent="0">
              <a:buNone/>
            </a:pPr>
            <a:r>
              <a:rPr lang="en-US" dirty="0" smtClean="0"/>
              <a:t>	While all three strips could detect acid (in vinegar with a pH of 2.4,) none of them did a reliable job of distinguishing between a pH of 4.4 and whatever the mystery solution’s pH was.  Field testing would not be advised at this time due to health hazards.</a:t>
            </a:r>
            <a:endParaRPr lang="en-US" dirty="0"/>
          </a:p>
        </p:txBody>
      </p:sp>
    </p:spTree>
    <p:extLst>
      <p:ext uri="{BB962C8B-B14F-4D97-AF65-F5344CB8AC3E}">
        <p14:creationId xmlns:p14="http://schemas.microsoft.com/office/powerpoint/2010/main" val="3523473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t>Goals</a:t>
            </a:r>
            <a:endParaRPr lang="en-US" sz="5400" dirty="0"/>
          </a:p>
        </p:txBody>
      </p:sp>
      <p:sp>
        <p:nvSpPr>
          <p:cNvPr id="5" name="Text Placeholder 4"/>
          <p:cNvSpPr>
            <a:spLocks noGrp="1"/>
          </p:cNvSpPr>
          <p:nvPr>
            <p:ph type="body" idx="1"/>
          </p:nvPr>
        </p:nvSpPr>
        <p:spPr/>
        <p:txBody>
          <a:bodyPr>
            <a:normAutofit/>
          </a:bodyPr>
          <a:lstStyle/>
          <a:p>
            <a:r>
              <a:rPr lang="en-US" sz="3200" dirty="0" smtClean="0"/>
              <a:t>Problem Statement</a:t>
            </a:r>
            <a:endParaRPr lang="en-US" sz="3200" dirty="0"/>
          </a:p>
        </p:txBody>
      </p:sp>
      <p:sp>
        <p:nvSpPr>
          <p:cNvPr id="6" name="Content Placeholder 5"/>
          <p:cNvSpPr>
            <a:spLocks noGrp="1"/>
          </p:cNvSpPr>
          <p:nvPr>
            <p:ph sz="half" idx="2"/>
          </p:nvPr>
        </p:nvSpPr>
        <p:spPr/>
        <p:txBody>
          <a:bodyPr>
            <a:noAutofit/>
          </a:bodyPr>
          <a:lstStyle/>
          <a:p>
            <a:r>
              <a:rPr lang="en-US" sz="3200" dirty="0" smtClean="0"/>
              <a:t>Who – People in poverty</a:t>
            </a:r>
          </a:p>
          <a:p>
            <a:r>
              <a:rPr lang="en-US" sz="3200" dirty="0" smtClean="0"/>
              <a:t>What – Test something to see if it is below pH 4.6</a:t>
            </a:r>
          </a:p>
          <a:p>
            <a:r>
              <a:rPr lang="en-US" sz="3200" dirty="0" smtClean="0"/>
              <a:t>Why – To be sure to preserve food properly.</a:t>
            </a:r>
            <a:endParaRPr lang="en-US" sz="3200" dirty="0"/>
          </a:p>
        </p:txBody>
      </p:sp>
      <p:sp>
        <p:nvSpPr>
          <p:cNvPr id="7" name="Text Placeholder 6"/>
          <p:cNvSpPr>
            <a:spLocks noGrp="1"/>
          </p:cNvSpPr>
          <p:nvPr>
            <p:ph type="body" sz="quarter" idx="3"/>
          </p:nvPr>
        </p:nvSpPr>
        <p:spPr/>
        <p:txBody>
          <a:bodyPr>
            <a:normAutofit/>
          </a:bodyPr>
          <a:lstStyle/>
          <a:p>
            <a:r>
              <a:rPr lang="en-US" sz="3200" dirty="0" smtClean="0"/>
              <a:t>Design Requirements</a:t>
            </a:r>
            <a:endParaRPr lang="en-US" sz="3200" dirty="0"/>
          </a:p>
        </p:txBody>
      </p:sp>
      <p:sp>
        <p:nvSpPr>
          <p:cNvPr id="8" name="Content Placeholder 7"/>
          <p:cNvSpPr>
            <a:spLocks noGrp="1"/>
          </p:cNvSpPr>
          <p:nvPr>
            <p:ph sz="quarter" idx="4"/>
          </p:nvPr>
        </p:nvSpPr>
        <p:spPr/>
        <p:txBody>
          <a:bodyPr>
            <a:normAutofit/>
          </a:bodyPr>
          <a:lstStyle/>
          <a:p>
            <a:r>
              <a:rPr lang="en-US" sz="3600" dirty="0" smtClean="0"/>
              <a:t>Cheap</a:t>
            </a:r>
          </a:p>
          <a:p>
            <a:r>
              <a:rPr lang="en-US" sz="3600" dirty="0" smtClean="0"/>
              <a:t>Accurate</a:t>
            </a:r>
          </a:p>
          <a:p>
            <a:r>
              <a:rPr lang="en-US" sz="3600" dirty="0" smtClean="0"/>
              <a:t>Simple</a:t>
            </a:r>
          </a:p>
          <a:p>
            <a:r>
              <a:rPr lang="en-US" sz="3600" dirty="0" smtClean="0"/>
              <a:t>Common materials</a:t>
            </a:r>
            <a:endParaRPr lang="en-US" sz="3600" dirty="0"/>
          </a:p>
        </p:txBody>
      </p:sp>
    </p:spTree>
    <p:extLst>
      <p:ext uri="{BB962C8B-B14F-4D97-AF65-F5344CB8AC3E}">
        <p14:creationId xmlns:p14="http://schemas.microsoft.com/office/powerpoint/2010/main" val="1516843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Checking pH</a:t>
            </a:r>
            <a:endParaRPr lang="en-US" dirty="0"/>
          </a:p>
        </p:txBody>
      </p:sp>
      <p:sp>
        <p:nvSpPr>
          <p:cNvPr id="8" name="Content Placeholder 7"/>
          <p:cNvSpPr>
            <a:spLocks noGrp="1"/>
          </p:cNvSpPr>
          <p:nvPr>
            <p:ph idx="1"/>
          </p:nvPr>
        </p:nvSpPr>
        <p:spPr/>
        <p:txBody>
          <a:bodyPr>
            <a:normAutofit lnSpcReduction="10000"/>
          </a:bodyPr>
          <a:lstStyle/>
          <a:p>
            <a:r>
              <a:rPr lang="en-US" dirty="0" smtClean="0"/>
              <a:t>Since the goal is to check the pH of something, we need a way to tell the difference between high and low </a:t>
            </a:r>
            <a:r>
              <a:rPr lang="en-US" dirty="0" err="1" smtClean="0"/>
              <a:t>pH.</a:t>
            </a:r>
            <a:endParaRPr lang="en-US" dirty="0" smtClean="0"/>
          </a:p>
          <a:p>
            <a:r>
              <a:rPr lang="en-US" dirty="0" smtClean="0"/>
              <a:t>A pH indicator like anthocyanin can do this…it changes color based on the </a:t>
            </a:r>
            <a:r>
              <a:rPr lang="en-US" dirty="0" err="1" smtClean="0"/>
              <a:t>pH.</a:t>
            </a:r>
            <a:r>
              <a:rPr lang="en-US" dirty="0" smtClean="0"/>
              <a:t>  If two solutions mixed with anthocyanin have different colors, we know they have different pH levels.  The redder colored solution will have a lower/more acidic </a:t>
            </a:r>
            <a:r>
              <a:rPr lang="en-US" dirty="0" err="1" smtClean="0"/>
              <a:t>pH.</a:t>
            </a:r>
            <a:endParaRPr lang="en-US" dirty="0" smtClean="0"/>
          </a:p>
        </p:txBody>
      </p:sp>
    </p:spTree>
    <p:extLst>
      <p:ext uri="{BB962C8B-B14F-4D97-AF65-F5344CB8AC3E}">
        <p14:creationId xmlns:p14="http://schemas.microsoft.com/office/powerpoint/2010/main" val="406167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pH</a:t>
            </a:r>
            <a:endParaRPr lang="en-US" dirty="0"/>
          </a:p>
        </p:txBody>
      </p:sp>
      <p:sp>
        <p:nvSpPr>
          <p:cNvPr id="3" name="Content Placeholder 2"/>
          <p:cNvSpPr>
            <a:spLocks noGrp="1"/>
          </p:cNvSpPr>
          <p:nvPr>
            <p:ph idx="1"/>
          </p:nvPr>
        </p:nvSpPr>
        <p:spPr/>
        <p:txBody>
          <a:bodyPr>
            <a:normAutofit fontScale="92500"/>
          </a:bodyPr>
          <a:lstStyle/>
          <a:p>
            <a:r>
              <a:rPr lang="en-US" dirty="0" smtClean="0"/>
              <a:t>Since our test kit will use color to show the pH, we need to either:</a:t>
            </a:r>
          </a:p>
          <a:p>
            <a:pPr lvl="1"/>
            <a:r>
              <a:rPr lang="en-US" dirty="0" smtClean="0"/>
              <a:t>Tell the user how to find the color of the “right” </a:t>
            </a:r>
            <a:r>
              <a:rPr lang="en-US" dirty="0" err="1" smtClean="0"/>
              <a:t>pH.</a:t>
            </a:r>
            <a:endParaRPr lang="en-US" dirty="0" smtClean="0"/>
          </a:p>
          <a:p>
            <a:pPr lvl="1"/>
            <a:r>
              <a:rPr lang="en-US" dirty="0" smtClean="0"/>
              <a:t>Give the user a pre-made sample of the “right” color.</a:t>
            </a:r>
          </a:p>
          <a:p>
            <a:r>
              <a:rPr lang="en-US" dirty="0" smtClean="0"/>
              <a:t>Since giving detailed directions on how to make the anthocyanin indicator and use it to find the right color seems more difficult for a user to accomplish, this demo will provide the color for the user.</a:t>
            </a:r>
          </a:p>
        </p:txBody>
      </p:sp>
    </p:spTree>
    <p:extLst>
      <p:ext uri="{BB962C8B-B14F-4D97-AF65-F5344CB8AC3E}">
        <p14:creationId xmlns:p14="http://schemas.microsoft.com/office/powerpoint/2010/main" val="232729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This demo will provide the user with the right color by taking a solution with the “right” pH (just below 4.6) and mixing it with a pH indicator, and then taking the resulting colored liquid and letting it soak into a piece of paper.  They can then compare </a:t>
            </a:r>
            <a:r>
              <a:rPr lang="en-US" dirty="0" smtClean="0"/>
              <a:t>a sample with </a:t>
            </a:r>
            <a:r>
              <a:rPr lang="en-US" dirty="0"/>
              <a:t>the colored paper</a:t>
            </a:r>
            <a:r>
              <a:rPr lang="en-US" dirty="0" smtClean="0"/>
              <a:t>.</a:t>
            </a:r>
          </a:p>
          <a:p>
            <a:r>
              <a:rPr lang="en-US" dirty="0" smtClean="0"/>
              <a:t>With anthocyanin, if it is the same color or redder, it is at or below pH 4.4.</a:t>
            </a:r>
          </a:p>
          <a:p>
            <a:r>
              <a:rPr lang="en-US" dirty="0" smtClean="0"/>
              <a:t>If it is a bluer color, the pH is above 4.4, and is likely unsafe.</a:t>
            </a:r>
            <a:endParaRPr lang="en-US" dirty="0"/>
          </a:p>
        </p:txBody>
      </p:sp>
    </p:spTree>
    <p:extLst>
      <p:ext uri="{BB962C8B-B14F-4D97-AF65-F5344CB8AC3E}">
        <p14:creationId xmlns:p14="http://schemas.microsoft.com/office/powerpoint/2010/main" val="100666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Document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Make anthocyanin.</a:t>
            </a:r>
          </a:p>
          <a:p>
            <a:r>
              <a:rPr lang="en-US" dirty="0" smtClean="0"/>
              <a:t>Dip paper strips in anthocyanin.</a:t>
            </a:r>
          </a:p>
          <a:p>
            <a:r>
              <a:rPr lang="en-US" dirty="0" smtClean="0"/>
              <a:t>Let dry.</a:t>
            </a:r>
          </a:p>
          <a:p>
            <a:r>
              <a:rPr lang="en-US" dirty="0" smtClean="0"/>
              <a:t>Dip one strip in a solution with pH around 4.6, and let dry.</a:t>
            </a:r>
          </a:p>
          <a:p>
            <a:r>
              <a:rPr lang="en-US" dirty="0" smtClean="0"/>
              <a:t>Write directions</a:t>
            </a:r>
          </a:p>
          <a:p>
            <a:r>
              <a:rPr lang="en-US" dirty="0" smtClean="0"/>
              <a:t>Make package with 1 strip of anthocyanin paper, 1 strip of </a:t>
            </a:r>
            <a:r>
              <a:rPr lang="en-US" dirty="0" err="1" smtClean="0"/>
              <a:t>anthocyanin+pH</a:t>
            </a:r>
            <a:r>
              <a:rPr lang="en-US" dirty="0" smtClean="0"/>
              <a:t> 4.6, and directions for use.</a:t>
            </a:r>
          </a:p>
          <a:p>
            <a:pPr marL="0" indent="0">
              <a:buNone/>
            </a:pPr>
            <a:endParaRPr lang="en-US" dirty="0"/>
          </a:p>
        </p:txBody>
      </p:sp>
    </p:spTree>
    <p:extLst>
      <p:ext uri="{BB962C8B-B14F-4D97-AF65-F5344CB8AC3E}">
        <p14:creationId xmlns:p14="http://schemas.microsoft.com/office/powerpoint/2010/main" val="399912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a:t>
            </a:r>
            <a:endParaRPr lang="en-US" dirty="0"/>
          </a:p>
        </p:txBody>
      </p:sp>
      <p:sp>
        <p:nvSpPr>
          <p:cNvPr id="3" name="Content Placeholder 2"/>
          <p:cNvSpPr>
            <a:spLocks noGrp="1"/>
          </p:cNvSpPr>
          <p:nvPr>
            <p:ph idx="1"/>
          </p:nvPr>
        </p:nvSpPr>
        <p:spPr/>
        <p:txBody>
          <a:bodyPr/>
          <a:lstStyle/>
          <a:p>
            <a:r>
              <a:rPr lang="en-US" dirty="0" smtClean="0"/>
              <a:t>1.  The papers dipped in anthocyanin did not pick up much color-very faint.</a:t>
            </a:r>
          </a:p>
          <a:p>
            <a:r>
              <a:rPr lang="en-US" dirty="0" smtClean="0"/>
              <a:t>It is difficult to tell if the color changes when dipped in the 4.4 pH solution.</a:t>
            </a:r>
          </a:p>
          <a:p>
            <a:r>
              <a:rPr lang="en-US" dirty="0" smtClean="0"/>
              <a:t>Does not work – cannot tell if the mystery solution is safe.</a:t>
            </a:r>
            <a:endParaRPr lang="en-US" dirty="0"/>
          </a:p>
        </p:txBody>
      </p:sp>
    </p:spTree>
    <p:extLst>
      <p:ext uri="{BB962C8B-B14F-4D97-AF65-F5344CB8AC3E}">
        <p14:creationId xmlns:p14="http://schemas.microsoft.com/office/powerpoint/2010/main" val="3151072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Redesign</a:t>
            </a:r>
            <a:endParaRPr lang="en-US" dirty="0"/>
          </a:p>
        </p:txBody>
      </p:sp>
      <p:sp>
        <p:nvSpPr>
          <p:cNvPr id="3" name="Content Placeholder 2"/>
          <p:cNvSpPr>
            <a:spLocks noGrp="1"/>
          </p:cNvSpPr>
          <p:nvPr>
            <p:ph idx="1"/>
          </p:nvPr>
        </p:nvSpPr>
        <p:spPr/>
        <p:txBody>
          <a:bodyPr/>
          <a:lstStyle/>
          <a:p>
            <a:r>
              <a:rPr lang="en-US" dirty="0" smtClean="0"/>
              <a:t>It is necessary to make the color more intense, so it is still visible when soaked into the white paper.</a:t>
            </a:r>
          </a:p>
          <a:p>
            <a:pPr lvl="1"/>
            <a:r>
              <a:rPr lang="en-US" dirty="0" smtClean="0"/>
              <a:t>Use thicker paper?</a:t>
            </a:r>
          </a:p>
          <a:p>
            <a:pPr lvl="1"/>
            <a:r>
              <a:rPr lang="en-US" dirty="0" smtClean="0"/>
              <a:t>Boil the anthocyanin to make it more concentrated by boiling off the water?</a:t>
            </a:r>
          </a:p>
          <a:p>
            <a:pPr lvl="1"/>
            <a:r>
              <a:rPr lang="en-US" dirty="0" smtClean="0"/>
              <a:t>Thicken the anthocyanin somehow?</a:t>
            </a:r>
            <a:endParaRPr lang="en-US" dirty="0"/>
          </a:p>
        </p:txBody>
      </p:sp>
    </p:spTree>
    <p:extLst>
      <p:ext uri="{BB962C8B-B14F-4D97-AF65-F5344CB8AC3E}">
        <p14:creationId xmlns:p14="http://schemas.microsoft.com/office/powerpoint/2010/main" val="251149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Redesign Document 2</a:t>
            </a:r>
            <a:endParaRPr lang="en-US" dirty="0"/>
          </a:p>
        </p:txBody>
      </p:sp>
      <p:sp>
        <p:nvSpPr>
          <p:cNvPr id="3" name="Content Placeholder 2"/>
          <p:cNvSpPr>
            <a:spLocks noGrp="1"/>
          </p:cNvSpPr>
          <p:nvPr>
            <p:ph idx="1"/>
          </p:nvPr>
        </p:nvSpPr>
        <p:spPr>
          <a:xfrm>
            <a:off x="457200" y="1600201"/>
            <a:ext cx="8229600" cy="990600"/>
          </a:xfrm>
        </p:spPr>
        <p:txBody>
          <a:bodyPr>
            <a:normAutofit lnSpcReduction="10000"/>
          </a:bodyPr>
          <a:lstStyle/>
          <a:p>
            <a:r>
              <a:rPr lang="en-US" dirty="0" smtClean="0"/>
              <a:t>Make anthocyanin, and boil to concentrate/reduce it.</a:t>
            </a:r>
          </a:p>
          <a:p>
            <a:pPr marL="0" indent="0">
              <a:buNone/>
            </a:pPr>
            <a:endParaRPr lang="en-US" dirty="0"/>
          </a:p>
        </p:txBody>
      </p:sp>
      <p:sp>
        <p:nvSpPr>
          <p:cNvPr id="4" name="Title 1"/>
          <p:cNvSpPr txBox="1">
            <a:spLocks/>
          </p:cNvSpPr>
          <p:nvPr/>
        </p:nvSpPr>
        <p:spPr>
          <a:xfrm>
            <a:off x="609600" y="3352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Redesign Document 3</a:t>
            </a:r>
            <a:endParaRPr lang="en-US" dirty="0"/>
          </a:p>
        </p:txBody>
      </p:sp>
      <p:sp>
        <p:nvSpPr>
          <p:cNvPr id="5" name="Content Placeholder 2"/>
          <p:cNvSpPr txBox="1">
            <a:spLocks/>
          </p:cNvSpPr>
          <p:nvPr/>
        </p:nvSpPr>
        <p:spPr>
          <a:xfrm>
            <a:off x="609600" y="4678363"/>
            <a:ext cx="8229600" cy="99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Make anthocyanin, and thicken with Xanthan gum.</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003425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631</Words>
  <Application>Microsoft Office PowerPoint</Application>
  <PresentationFormat>On-screen Show (4:3)</PresentationFormat>
  <Paragraphs>73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pH Test Kit Demo</vt:lpstr>
      <vt:lpstr>Goals</vt:lpstr>
      <vt:lpstr>Checking pH</vt:lpstr>
      <vt:lpstr>Comparing pH</vt:lpstr>
      <vt:lpstr>PowerPoint Presentation</vt:lpstr>
      <vt:lpstr>Design Document</vt:lpstr>
      <vt:lpstr>Prototype</vt:lpstr>
      <vt:lpstr>Redesign</vt:lpstr>
      <vt:lpstr>Redesign Document 2</vt:lpstr>
      <vt:lpstr>Retest 2</vt:lpstr>
      <vt:lpstr>Retest 3</vt:lpstr>
      <vt:lpstr>1.  The plain antho solution was too pale to be effective.  It was impossible to distinguish between the pH 4.4 color and the Mystery Solution color.  The color did change when put in vinegar, so the strip can at least detect acids. 2.  The reduced antho solution was darker and easier to use, but there wwas still no substantial difference between the pH 4.4 and mystery solution colors.  This might be because the pH is similar.  These strips changed to pink in vinegar, so theey can detect acids. 3.  There was no difference between the thickened antho and pH 4.4 and the pure thickened antho strip, so they couldn’t be used for comparison.  It did change color in the vinegar, however.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Seth Stevenson</dc:creator>
  <cp:lastModifiedBy>Seth Stevenson</cp:lastModifiedBy>
  <cp:revision>16</cp:revision>
  <dcterms:created xsi:type="dcterms:W3CDTF">2014-09-26T12:28:50Z</dcterms:created>
  <dcterms:modified xsi:type="dcterms:W3CDTF">2014-09-27T14:33:33Z</dcterms:modified>
</cp:coreProperties>
</file>