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57" r:id="rId4"/>
    <p:sldId id="260" r:id="rId5"/>
    <p:sldId id="259" r:id="rId6"/>
    <p:sldId id="265" r:id="rId7"/>
    <p:sldId id="266" r:id="rId8"/>
    <p:sldId id="261" r:id="rId9"/>
    <p:sldId id="267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67F16-D3D3-4577-A672-D6997CB1FCE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9FDE-E82A-4B72-BAE8-9424528AD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8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5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3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7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3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8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0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2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D7E6-6E5A-47B8-88E3-E526A8BC32B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86DE9-0D2F-466D-8477-37C4CD47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6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find and cite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a quote inside a resource that you would like to also quote, you must indicate that the quote was also originally a quote.</a:t>
            </a:r>
          </a:p>
          <a:p>
            <a:r>
              <a:rPr lang="en-US" dirty="0" smtClean="0"/>
              <a:t>Example:  </a:t>
            </a:r>
          </a:p>
          <a:p>
            <a:pPr marL="457200" lvl="1" indent="0">
              <a:buNone/>
            </a:pPr>
            <a:r>
              <a:rPr lang="en-US" dirty="0" smtClean="0"/>
              <a:t>The article on bad teachers states that a student said, “Mr. Stevenson smells awful.”  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Qtd</a:t>
            </a:r>
            <a:r>
              <a:rPr lang="en-US" dirty="0" smtClean="0"/>
              <a:t> in Bad Teachers page 2)</a:t>
            </a:r>
          </a:p>
        </p:txBody>
      </p:sp>
    </p:spTree>
    <p:extLst>
      <p:ext uri="{BB962C8B-B14F-4D97-AF65-F5344CB8AC3E}">
        <p14:creationId xmlns:p14="http://schemas.microsoft.com/office/powerpoint/2010/main" val="34848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have a personal reaction, thought or idea about something from a resource, you should record the idea and your response.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	The article talks about how bad Mr. 	Stevenson smells, but it doesn’t discuss 	how stupid he is.  Can I find another 	source for that?   </a:t>
            </a:r>
            <a:r>
              <a:rPr lang="en-US" dirty="0"/>
              <a:t> </a:t>
            </a:r>
            <a:r>
              <a:rPr lang="en-US" dirty="0" smtClean="0"/>
              <a:t>                               	Reflection about (page 1)</a:t>
            </a:r>
          </a:p>
        </p:txBody>
      </p:sp>
    </p:spTree>
    <p:extLst>
      <p:ext uri="{BB962C8B-B14F-4D97-AF65-F5344CB8AC3E}">
        <p14:creationId xmlns:p14="http://schemas.microsoft.com/office/powerpoint/2010/main" val="34221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Subtopic – Main topic                           Indicate if surprising  to you </a:t>
            </a:r>
          </a:p>
          <a:p>
            <a:pPr marL="0" indent="0">
              <a:buNone/>
            </a:pPr>
            <a:r>
              <a:rPr lang="en-US" sz="1100" i="1" dirty="0" smtClean="0"/>
              <a:t>Potato Cell structure – Diffusion and Osmosis				                                                      Me/Personal</a:t>
            </a:r>
          </a:p>
          <a:p>
            <a:pPr marL="0" indent="0" algn="ctr">
              <a:buNone/>
            </a:pPr>
            <a:r>
              <a:rPr lang="en-US" sz="2000" dirty="0" smtClean="0"/>
              <a:t>Paraphrased summary</a:t>
            </a:r>
          </a:p>
          <a:p>
            <a:pPr marL="0" indent="0" algn="ctr">
              <a:buNone/>
            </a:pPr>
            <a:r>
              <a:rPr lang="en-US" sz="2000" dirty="0" smtClean="0"/>
              <a:t>(page number/location)</a:t>
            </a:r>
          </a:p>
          <a:p>
            <a:pPr marL="0" indent="0" algn="ctr">
              <a:buNone/>
            </a:pPr>
            <a:r>
              <a:rPr lang="en-US" sz="2000" i="1" dirty="0" smtClean="0"/>
              <a:t>or</a:t>
            </a:r>
          </a:p>
          <a:p>
            <a:pPr marL="0" indent="0" algn="ctr">
              <a:buNone/>
            </a:pPr>
            <a:r>
              <a:rPr lang="en-US" sz="2000" i="1" dirty="0" smtClean="0"/>
              <a:t>“Quote”</a:t>
            </a:r>
          </a:p>
          <a:p>
            <a:pPr marL="0" indent="0" algn="ctr">
              <a:buNone/>
            </a:pPr>
            <a:r>
              <a:rPr lang="en-US" sz="2000" dirty="0" smtClean="0"/>
              <a:t>(page number/location)</a:t>
            </a:r>
          </a:p>
          <a:p>
            <a:pPr marL="0" indent="0" algn="ctr">
              <a:buNone/>
            </a:pPr>
            <a:r>
              <a:rPr lang="en-US" sz="2000" i="1" dirty="0" smtClean="0"/>
              <a:t>or </a:t>
            </a:r>
          </a:p>
          <a:p>
            <a:pPr marL="0" indent="0" algn="ctr">
              <a:buNone/>
            </a:pPr>
            <a:r>
              <a:rPr lang="en-US" sz="2000" i="1" dirty="0" smtClean="0"/>
              <a:t>indirect quote</a:t>
            </a:r>
          </a:p>
          <a:p>
            <a:pPr marL="0" indent="0" algn="ctr">
              <a:buNone/>
            </a:pPr>
            <a:r>
              <a:rPr lang="en-US" sz="2000" i="1" dirty="0" smtClean="0"/>
              <a:t>(</a:t>
            </a:r>
            <a:r>
              <a:rPr lang="en-US" sz="2000" i="1" dirty="0" err="1" smtClean="0"/>
              <a:t>qtd</a:t>
            </a:r>
            <a:r>
              <a:rPr lang="en-US" sz="2000" i="1" dirty="0" smtClean="0"/>
              <a:t> in Name of Quoted Source </a:t>
            </a:r>
            <a:r>
              <a:rPr lang="en-US" sz="2000" dirty="0"/>
              <a:t>P</a:t>
            </a:r>
            <a:r>
              <a:rPr lang="en-US" sz="2000" dirty="0" smtClean="0"/>
              <a:t>age number/location)</a:t>
            </a:r>
          </a:p>
          <a:p>
            <a:pPr marL="0" indent="0" algn="ctr">
              <a:buNone/>
            </a:pPr>
            <a:r>
              <a:rPr lang="en-US" sz="2000" i="1" dirty="0" smtClean="0"/>
              <a:t>or</a:t>
            </a:r>
          </a:p>
          <a:p>
            <a:pPr marL="0" indent="0" algn="ctr">
              <a:buNone/>
            </a:pPr>
            <a:r>
              <a:rPr lang="en-US" sz="2000" i="1" dirty="0" smtClean="0"/>
              <a:t>Personal Response</a:t>
            </a:r>
          </a:p>
          <a:p>
            <a:pPr marL="0" indent="0" algn="ctr">
              <a:buNone/>
            </a:pPr>
            <a:r>
              <a:rPr lang="en-US" sz="2000" i="1" dirty="0" smtClean="0"/>
              <a:t>Reflection (Page number/location)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32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582"/>
            <a:ext cx="8229600" cy="1143000"/>
          </a:xfrm>
        </p:spPr>
        <p:txBody>
          <a:bodyPr/>
          <a:lstStyle/>
          <a:p>
            <a:r>
              <a:rPr lang="en-US" dirty="0" smtClean="0"/>
              <a:t>Multiple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276600"/>
          </a:xfrm>
        </p:spPr>
        <p:txBody>
          <a:bodyPr/>
          <a:lstStyle/>
          <a:p>
            <a:r>
              <a:rPr lang="en-US" dirty="0" smtClean="0"/>
              <a:t>It is critical to avoid using just one resource, especially on the internet.</a:t>
            </a:r>
          </a:p>
          <a:p>
            <a:r>
              <a:rPr lang="en-US" dirty="0" smtClean="0"/>
              <a:t>Multiple resources help guard against errors in source material.</a:t>
            </a:r>
          </a:p>
          <a:p>
            <a:r>
              <a:rPr lang="en-US" dirty="0" smtClean="0"/>
              <a:t>All resources must be cited, so that your research can be verified.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90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explain the answers to questions.</a:t>
            </a:r>
          </a:p>
          <a:p>
            <a:r>
              <a:rPr lang="en-US" dirty="0" smtClean="0"/>
              <a:t>To find support for arguments.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9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Purpose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full sentences</a:t>
            </a:r>
          </a:p>
          <a:p>
            <a:r>
              <a:rPr lang="en-US" dirty="0" smtClean="0"/>
              <a:t>Use 1-3 key terms for a basic search</a:t>
            </a:r>
          </a:p>
          <a:p>
            <a:r>
              <a:rPr lang="en-US" dirty="0" smtClean="0"/>
              <a:t>Look for patterns in the results, especially repeated terms.</a:t>
            </a:r>
          </a:p>
          <a:p>
            <a:r>
              <a:rPr lang="en-US" dirty="0" smtClean="0"/>
              <a:t>Search again using common terms found in the results.</a:t>
            </a:r>
          </a:p>
          <a:p>
            <a:r>
              <a:rPr lang="en-US" dirty="0" smtClean="0"/>
              <a:t>From the new search, find authoritative sources that cite their results.  Avoid personal web 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Page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paraphrase ideas on notecards or in notes.</a:t>
            </a:r>
          </a:p>
          <a:p>
            <a:r>
              <a:rPr lang="en-US" dirty="0" smtClean="0"/>
              <a:t>Record important quotes on notecards or in notes.</a:t>
            </a:r>
          </a:p>
          <a:p>
            <a:r>
              <a:rPr lang="en-US" dirty="0" smtClean="0"/>
              <a:t>Notecards can be sorted and categorized more easily when writing a paper, so they are recommended.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location of important terms using the table of contents, glossary, and index.</a:t>
            </a:r>
          </a:p>
          <a:p>
            <a:r>
              <a:rPr lang="en-US" dirty="0" smtClean="0"/>
              <a:t>Record paraphrase ideas on notecards or notes.</a:t>
            </a:r>
          </a:p>
          <a:p>
            <a:r>
              <a:rPr lang="en-US" dirty="0" smtClean="0"/>
              <a:t>Record important quotes on notes.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Books</a:t>
            </a:r>
          </a:p>
          <a:p>
            <a:pPr marL="0" indent="0">
              <a:buNone/>
            </a:pPr>
            <a:r>
              <a:rPr lang="en-US" dirty="0" smtClean="0"/>
              <a:t>Author, A. A. (Year of publication). </a:t>
            </a:r>
            <a:r>
              <a:rPr lang="en-US" i="1" dirty="0" smtClean="0"/>
              <a:t>Title of work: Capital letter also for subtitle</a:t>
            </a:r>
            <a:r>
              <a:rPr lang="en-US" dirty="0" smtClean="0"/>
              <a:t>. Location: Publisher.</a:t>
            </a:r>
          </a:p>
          <a:p>
            <a:pPr marL="0" indent="0" algn="ctr">
              <a:buNone/>
            </a:pPr>
            <a:r>
              <a:rPr lang="en-US" b="1" dirty="0" smtClean="0"/>
              <a:t>Website</a:t>
            </a:r>
          </a:p>
          <a:p>
            <a:pPr marL="0" indent="0">
              <a:buNone/>
            </a:pPr>
            <a:r>
              <a:rPr lang="en-US" dirty="0" smtClean="0"/>
              <a:t>Website URL: http:// </a:t>
            </a:r>
            <a:r>
              <a:rPr lang="en-US" i="1" dirty="0" smtClean="0"/>
              <a:t>Title of website</a:t>
            </a:r>
            <a:r>
              <a:rPr lang="en-US" dirty="0" smtClean="0"/>
              <a:t>. Name of Author, Date you visited Page</a:t>
            </a:r>
          </a:p>
        </p:txBody>
      </p:sp>
    </p:spTree>
    <p:extLst>
      <p:ext uri="{BB962C8B-B14F-4D97-AF65-F5344CB8AC3E}">
        <p14:creationId xmlns:p14="http://schemas.microsoft.com/office/powerpoint/2010/main" val="33724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rewriting the title of a source as you take notes, it is easier to number the source (1, 2, 3…)</a:t>
            </a:r>
          </a:p>
          <a:p>
            <a:r>
              <a:rPr lang="en-US" dirty="0" smtClean="0"/>
              <a:t>This way, as you write notes, you can refer to where the note came from by indicating the source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Reread the original passage until you understand its full meaning.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the original aside, and write your paraphrase on a note card.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Jot down a few words below your paraphrase to remind you later how you envision using this material. At the top of the note card, write a key word or phrase to indicate the subject of your paraphrase.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your rendition with the original to make sure that your version accurately expresses all the essential information in a new form.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quotation marks to identify any unique term or phraseology you have borrowed exactly from the source.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the source (including the page) on your note card so that you can credit it easily if you decide to incorporate the material into your paper.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(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Quotes should be unique phrases that cannot be easily paraphrased.  They must always be placed in quotation marks.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 smtClean="0"/>
              <a:t>The article says “bad teachers are smelly.”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(page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564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Research</vt:lpstr>
      <vt:lpstr>Multiple sources</vt:lpstr>
      <vt:lpstr>Internet Searches</vt:lpstr>
      <vt:lpstr>Web Page Notes</vt:lpstr>
      <vt:lpstr>Book Searches</vt:lpstr>
      <vt:lpstr>Bibliographic Format</vt:lpstr>
      <vt:lpstr>Numbering sources</vt:lpstr>
      <vt:lpstr>Paraphrasing</vt:lpstr>
      <vt:lpstr>Quotes</vt:lpstr>
      <vt:lpstr>Indirect Quotes</vt:lpstr>
      <vt:lpstr>Personal Response</vt:lpstr>
      <vt:lpstr>Note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Administrator</dc:creator>
  <cp:lastModifiedBy>Seth Stevenson</cp:lastModifiedBy>
  <cp:revision>13</cp:revision>
  <cp:lastPrinted>2013-11-19T15:33:28Z</cp:lastPrinted>
  <dcterms:created xsi:type="dcterms:W3CDTF">2013-11-19T13:02:20Z</dcterms:created>
  <dcterms:modified xsi:type="dcterms:W3CDTF">2014-12-02T15:06:06Z</dcterms:modified>
</cp:coreProperties>
</file>