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8" r:id="rId5"/>
    <p:sldId id="259" r:id="rId6"/>
    <p:sldId id="257" r:id="rId7"/>
    <p:sldId id="262" r:id="rId8"/>
    <p:sldId id="268" r:id="rId9"/>
    <p:sldId id="263" r:id="rId10"/>
    <p:sldId id="265" r:id="rId11"/>
    <p:sldId id="264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187D-F28C-4F7E-8237-6EA7634FEC2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89BD-C868-416D-B6DF-5425AE53A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99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187D-F28C-4F7E-8237-6EA7634FEC2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89BD-C868-416D-B6DF-5425AE53A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89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187D-F28C-4F7E-8237-6EA7634FEC2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89BD-C868-416D-B6DF-5425AE53A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764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187D-F28C-4F7E-8237-6EA7634FEC2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89BD-C868-416D-B6DF-5425AE53A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10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187D-F28C-4F7E-8237-6EA7634FEC2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89BD-C868-416D-B6DF-5425AE53A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529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187D-F28C-4F7E-8237-6EA7634FEC2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89BD-C868-416D-B6DF-5425AE53A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36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187D-F28C-4F7E-8237-6EA7634FEC2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89BD-C868-416D-B6DF-5425AE53A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215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187D-F28C-4F7E-8237-6EA7634FEC2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89BD-C868-416D-B6DF-5425AE53A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76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187D-F28C-4F7E-8237-6EA7634FEC2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89BD-C868-416D-B6DF-5425AE53A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783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187D-F28C-4F7E-8237-6EA7634FEC2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89BD-C868-416D-B6DF-5425AE53A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661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187D-F28C-4F7E-8237-6EA7634FEC2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89BD-C868-416D-B6DF-5425AE53A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716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5187D-F28C-4F7E-8237-6EA7634FEC2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489BD-C868-416D-B6DF-5425AE53A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75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Genes contain the information to make proteins.</a:t>
            </a:r>
          </a:p>
          <a:p>
            <a:r>
              <a:rPr lang="en-US" dirty="0" smtClean="0"/>
              <a:t>Proteins cause traits based on what that protein does.</a:t>
            </a:r>
          </a:p>
          <a:p>
            <a:r>
              <a:rPr lang="en-US" dirty="0" smtClean="0"/>
              <a:t>Different versions of a gene (alleles) can cause different versions of a trait.</a:t>
            </a:r>
          </a:p>
          <a:p>
            <a:r>
              <a:rPr lang="en-US" dirty="0" smtClean="0"/>
              <a:t>The overall appearance of a trait depends on what genotype (combination of genes) an organism inherits.</a:t>
            </a:r>
          </a:p>
          <a:p>
            <a:r>
              <a:rPr lang="en-US" dirty="0" smtClean="0"/>
              <a:t>The overall dependence of a trait depends on what proteins are being made by the inherited genes.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73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Sample cross patterns:  Homo. Rec.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768274"/>
              </p:ext>
            </p:extLst>
          </p:nvPr>
        </p:nvGraphicFramePr>
        <p:xfrm>
          <a:off x="1066800" y="1295400"/>
          <a:ext cx="6858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</a:tblGrid>
              <a:tr h="63500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FF00"/>
                          </a:solidFill>
                        </a:rPr>
                        <a:t>hh</a:t>
                      </a:r>
                      <a:r>
                        <a:rPr lang="en-US" dirty="0" smtClean="0"/>
                        <a:t> x </a:t>
                      </a:r>
                      <a:r>
                        <a:rPr lang="en-US" dirty="0" err="1" smtClean="0"/>
                        <a:t>Hh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Homo. Rec x Hetero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Hh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Dominant Phenotype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hh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Recessive Phenotype</a:t>
                      </a:r>
                      <a:endParaRPr lang="en-US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r>
                        <a:rPr lang="en-US" dirty="0" smtClean="0"/>
                        <a:t> 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r>
                        <a:rPr lang="en-US" dirty="0" err="1" smtClean="0"/>
                        <a:t>Hh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Dominant Phenotype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hh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Recessive Phenotype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917283"/>
              </p:ext>
            </p:extLst>
          </p:nvPr>
        </p:nvGraphicFramePr>
        <p:xfrm>
          <a:off x="1066800" y="4038600"/>
          <a:ext cx="68580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</a:tblGrid>
              <a:tr h="63500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FF00"/>
                          </a:solidFill>
                        </a:rPr>
                        <a:t>hh</a:t>
                      </a:r>
                      <a:r>
                        <a:rPr lang="en-US" dirty="0" smtClean="0"/>
                        <a:t> x HH</a:t>
                      </a:r>
                    </a:p>
                    <a:p>
                      <a:r>
                        <a:rPr lang="en-US" dirty="0" smtClean="0"/>
                        <a:t>Homo Dom x Hetero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Hh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Dominant Phenotype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Hh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Dominant Phenotype</a:t>
                      </a:r>
                      <a:endParaRPr lang="en-US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r>
                        <a:rPr lang="en-US" dirty="0" smtClean="0"/>
                        <a:t> 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Hh </a:t>
                      </a:r>
                    </a:p>
                    <a:p>
                      <a:r>
                        <a:rPr lang="en-US" smtClean="0"/>
                        <a:t>Dominant Phenotype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Hh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Dominant Phenotype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6202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in a cross:</a:t>
            </a:r>
          </a:p>
          <a:p>
            <a:pPr lvl="1"/>
            <a:r>
              <a:rPr lang="en-US" dirty="0" smtClean="0"/>
              <a:t>A trait disappears in the offspring, that trait is probably caused by a recessive allele, and one of the parents was homozygous dominant.</a:t>
            </a:r>
          </a:p>
          <a:p>
            <a:pPr lvl="1"/>
            <a:r>
              <a:rPr lang="en-US" dirty="0" smtClean="0"/>
              <a:t>A trait appears that was not visible in parents appears, that trait is recessive, and both parents were heterozygous.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076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Incomplete Dominance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two alleles of a gene both produce functional proteins, the resulting trait can be a blend of what each protein does.</a:t>
            </a:r>
          </a:p>
          <a:p>
            <a:r>
              <a:rPr lang="en-US" dirty="0" smtClean="0"/>
              <a:t>In this case, organisms that are heterozygous but have two DIFFERENT dominant alleles will appear to have a blend of both traits.</a:t>
            </a:r>
          </a:p>
          <a:p>
            <a:r>
              <a:rPr lang="en-US" dirty="0" smtClean="0"/>
              <a:t>This changes the visible phenotypes.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644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Incomplete Dominance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1676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Allele R makes a red pigment.</a:t>
            </a:r>
          </a:p>
          <a:p>
            <a:r>
              <a:rPr lang="en-US" dirty="0" smtClean="0"/>
              <a:t>Allele W makes a white pigment.</a:t>
            </a:r>
          </a:p>
          <a:p>
            <a:r>
              <a:rPr lang="en-US" dirty="0" smtClean="0"/>
              <a:t>Allele Z makes no pigment.</a:t>
            </a:r>
          </a:p>
          <a:p>
            <a:r>
              <a:rPr lang="en-US" dirty="0" smtClean="0"/>
              <a:t>The background color without pigment is green.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172777"/>
              </p:ext>
            </p:extLst>
          </p:nvPr>
        </p:nvGraphicFramePr>
        <p:xfrm>
          <a:off x="990600" y="2286000"/>
          <a:ext cx="68580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</a:tblGrid>
              <a:tr h="6350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RZ</a:t>
                      </a:r>
                      <a:r>
                        <a:rPr lang="en-US" dirty="0" smtClean="0"/>
                        <a:t> x RZ</a:t>
                      </a:r>
                    </a:p>
                    <a:p>
                      <a:r>
                        <a:rPr lang="en-US" dirty="0" smtClean="0"/>
                        <a:t>Hetero Dom x Hetero Dom.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WR</a:t>
                      </a:r>
                    </a:p>
                    <a:p>
                      <a:r>
                        <a:rPr lang="en-US" dirty="0" smtClean="0"/>
                        <a:t>Incomplete Dominant Phenotype:  </a:t>
                      </a:r>
                      <a:r>
                        <a:rPr lang="en-US" dirty="0" err="1" smtClean="0"/>
                        <a:t>red+white</a:t>
                      </a:r>
                      <a:r>
                        <a:rPr lang="en-US" dirty="0" smtClean="0"/>
                        <a:t>=pink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ZW </a:t>
                      </a:r>
                    </a:p>
                    <a:p>
                      <a:r>
                        <a:rPr lang="en-US" dirty="0" smtClean="0"/>
                        <a:t>Dominant Phenotype: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baseline="0" dirty="0" err="1" smtClean="0"/>
                        <a:t>white+nothing</a:t>
                      </a:r>
                      <a:r>
                        <a:rPr lang="en-US" baseline="0" dirty="0" smtClean="0"/>
                        <a:t>=white</a:t>
                      </a:r>
                      <a:endParaRPr lang="en-US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r>
                        <a:rPr lang="en-US" dirty="0" smtClean="0"/>
                        <a:t>  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RZ </a:t>
                      </a:r>
                    </a:p>
                    <a:p>
                      <a:r>
                        <a:rPr lang="en-US" dirty="0" smtClean="0"/>
                        <a:t>Dominant Phenotype:</a:t>
                      </a:r>
                    </a:p>
                    <a:p>
                      <a:r>
                        <a:rPr lang="en-US" dirty="0" err="1" smtClean="0"/>
                        <a:t>red+nothing</a:t>
                      </a:r>
                      <a:r>
                        <a:rPr lang="en-US" dirty="0" smtClean="0"/>
                        <a:t>=red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ZZ</a:t>
                      </a:r>
                    </a:p>
                    <a:p>
                      <a:r>
                        <a:rPr lang="en-US" dirty="0" smtClean="0"/>
                        <a:t>Recessive Phenotype:</a:t>
                      </a:r>
                    </a:p>
                    <a:p>
                      <a:r>
                        <a:rPr lang="en-US" dirty="0" err="1" smtClean="0"/>
                        <a:t>Nothing+nothing</a:t>
                      </a:r>
                      <a:r>
                        <a:rPr lang="en-US" dirty="0" smtClean="0"/>
                        <a:t>=green</a:t>
                      </a:r>
                      <a:r>
                        <a:rPr lang="en-US" baseline="0" dirty="0" smtClean="0"/>
                        <a:t> background color is revealed.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43200" y="63246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Pink: 1 Red: 1 White: 1 Green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303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 Combinations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description of what alleles an organism carries for a given gene is its genotype.</a:t>
            </a:r>
          </a:p>
          <a:p>
            <a:r>
              <a:rPr lang="en-US" dirty="0" smtClean="0"/>
              <a:t>Heterozygous indicates the organism carries two different alleles.</a:t>
            </a:r>
          </a:p>
          <a:p>
            <a:r>
              <a:rPr lang="en-US" dirty="0" smtClean="0"/>
              <a:t>Homozygous means the organism carries two identical alleles.</a:t>
            </a:r>
          </a:p>
          <a:p>
            <a:pPr lvl="1"/>
            <a:r>
              <a:rPr lang="en-US" dirty="0" smtClean="0"/>
              <a:t>Homozygous Dominant indicates the alleles are both dominant.</a:t>
            </a:r>
          </a:p>
          <a:p>
            <a:pPr lvl="1"/>
            <a:r>
              <a:rPr lang="en-US" dirty="0" smtClean="0"/>
              <a:t>Homozygous Dominant indicates the alleles are both recessive.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72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Dominant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Traits that are more common in a population and that rarely disappear from generation to generation tend to be visible even if an organism is heterozygous and is only carrying one allele that causes that trait.</a:t>
            </a:r>
          </a:p>
          <a:p>
            <a:pPr marL="742950" lvl="2" indent="-342900"/>
            <a:r>
              <a:rPr lang="en-US" dirty="0" smtClean="0"/>
              <a:t>Example:  An organism inherits genes that make a protein that cuts the ear lobe free from the face.  The allele it inherits from one parent makes a protein that doesn’t work.  The allele it inherits from the other parent makes a protein that does work.  Different alleles mean it is heterozygous.  The working allele makes a functioning protein that cuts the ear lobe free.  Its ear lobe is unattached to its face.  This will be true also if it inherits two homozygous alleles that both make a </a:t>
            </a:r>
            <a:r>
              <a:rPr lang="en-US" smtClean="0"/>
              <a:t>working protein.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16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Recessive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Traits that are less common in a population and that can disappear from generation to generation are typically recessive, and only are visible if an organism is homozygous for that allele.</a:t>
            </a:r>
          </a:p>
          <a:p>
            <a:pPr lvl="1"/>
            <a:r>
              <a:rPr lang="en-US" dirty="0" smtClean="0"/>
              <a:t>Example:  An organism inherits genes that make a protein that cuts the ear lobe free from the face.  The allele it inherits from one parent makes a protein that doesn’t work.  The allele it inherits from the other parent makes a protein that does not work.  Identical alleles mean it is homozygous.  Its ear lobe remains attached to its face.</a:t>
            </a:r>
          </a:p>
        </p:txBody>
      </p:sp>
    </p:spTree>
    <p:extLst>
      <p:ext uri="{BB962C8B-B14F-4D97-AF65-F5344CB8AC3E}">
        <p14:creationId xmlns:p14="http://schemas.microsoft.com/office/powerpoint/2010/main" val="297209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Punnett Squares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Punnett Squares make it possible to predict likely offspring based on parent phenotype and genotype.</a:t>
            </a:r>
          </a:p>
          <a:p>
            <a:r>
              <a:rPr lang="en-US" dirty="0" smtClean="0"/>
              <a:t>Punnett Squares make it possible to figure out parent Genotype based on the genotype and phenotype of the offspring.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23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You have been given a diploid organism.  (2 copies of each chromosome, so 2 copies of each gene.)</a:t>
            </a:r>
          </a:p>
          <a:p>
            <a:r>
              <a:rPr lang="en-US" dirty="0" smtClean="0"/>
              <a:t>The gene in question affects the color trait.</a:t>
            </a:r>
          </a:p>
          <a:p>
            <a:r>
              <a:rPr lang="en-US" dirty="0" smtClean="0"/>
              <a:t>Using what you know of genetics, you must design an experiment to determine: </a:t>
            </a:r>
          </a:p>
          <a:p>
            <a:pPr lvl="1"/>
            <a:r>
              <a:rPr lang="en-US" dirty="0" smtClean="0"/>
              <a:t>the probable genotype of your organism.  (Hetero/homo dominant/recessive.</a:t>
            </a:r>
          </a:p>
          <a:p>
            <a:pPr lvl="1"/>
            <a:r>
              <a:rPr lang="en-US" dirty="0" smtClean="0"/>
              <a:t>What alleles for the gene are present in the population.</a:t>
            </a:r>
          </a:p>
          <a:p>
            <a:pPr lvl="1"/>
            <a:r>
              <a:rPr lang="en-US" dirty="0" smtClean="0"/>
              <a:t>What the effect is of each protein made by an allele.  (What does that allele’s protein DO?)</a:t>
            </a:r>
          </a:p>
          <a:p>
            <a:pPr lvl="1"/>
            <a:r>
              <a:rPr lang="en-US" dirty="0" smtClean="0"/>
              <a:t>If the trait is binary.</a:t>
            </a:r>
          </a:p>
          <a:p>
            <a:r>
              <a:rPr lang="en-US" dirty="0" smtClean="0"/>
              <a:t>To find the results of a cross, you must consult with Mr. Stevenson with the crossed organisms’ numbers and colors.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70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my organism’s genotype is heterozygous, then when I cross it with a homozygous recessive, the offspring should have a genotype ratio of 2 homozygous recessive:2 heterozygous, and a phenotype ratio of 2 dominant trait:2 recessive trait because: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465147"/>
              </p:ext>
            </p:extLst>
          </p:nvPr>
        </p:nvGraphicFramePr>
        <p:xfrm>
          <a:off x="914400" y="4648200"/>
          <a:ext cx="68580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</a:tblGrid>
              <a:tr h="63500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FF00"/>
                          </a:solidFill>
                        </a:rPr>
                        <a:t>Hh</a:t>
                      </a:r>
                      <a:r>
                        <a:rPr lang="en-US" dirty="0" smtClean="0"/>
                        <a:t> x </a:t>
                      </a:r>
                      <a:r>
                        <a:rPr lang="en-US" dirty="0" err="1" smtClean="0"/>
                        <a:t>hh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</a:t>
                      </a:r>
                      <a:r>
                        <a:rPr lang="en-US" dirty="0" err="1" smtClean="0"/>
                        <a:t>h</a:t>
                      </a:r>
                      <a:endParaRPr lang="en-US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r>
                        <a:rPr lang="en-US" dirty="0" smtClean="0"/>
                        <a:t> 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hh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50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Cross Ratios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Certain crosses have predictable patterns.</a:t>
            </a:r>
          </a:p>
          <a:p>
            <a:r>
              <a:rPr lang="en-US" dirty="0" smtClean="0"/>
              <a:t>A self-cross:</a:t>
            </a:r>
          </a:p>
          <a:p>
            <a:pPr lvl="1"/>
            <a:r>
              <a:rPr lang="en-US" dirty="0" smtClean="0"/>
              <a:t>Will have a 4/4 genotype/phenotype if homozygous.</a:t>
            </a:r>
          </a:p>
          <a:p>
            <a:pPr lvl="1"/>
            <a:r>
              <a:rPr lang="en-US" dirty="0" smtClean="0"/>
              <a:t>Will Have a 1/2/1 genotype and at least two different phenotypes if heterozygous.</a:t>
            </a:r>
          </a:p>
          <a:p>
            <a:r>
              <a:rPr lang="en-US" dirty="0" smtClean="0"/>
              <a:t>Other crosses also have </a:t>
            </a:r>
            <a:r>
              <a:rPr lang="en-US" smtClean="0"/>
              <a:t>predictable genotypes.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965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cross patterns:  Homo. Dom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020227"/>
              </p:ext>
            </p:extLst>
          </p:nvPr>
        </p:nvGraphicFramePr>
        <p:xfrm>
          <a:off x="1066800" y="1295400"/>
          <a:ext cx="68580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</a:tblGrid>
              <a:tr h="6350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HH</a:t>
                      </a:r>
                      <a:r>
                        <a:rPr lang="en-US" dirty="0" smtClean="0"/>
                        <a:t> x </a:t>
                      </a:r>
                      <a:r>
                        <a:rPr lang="en-US" dirty="0" err="1" smtClean="0"/>
                        <a:t>hh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Homo. Dom x Homo Rec.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Hh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Dominant Phenotype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 Hh </a:t>
                      </a:r>
                    </a:p>
                    <a:p>
                      <a:r>
                        <a:rPr lang="en-US" smtClean="0"/>
                        <a:t>Dominant Phenotype</a:t>
                      </a:r>
                      <a:endParaRPr lang="en-US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r>
                        <a:rPr lang="en-US" dirty="0" smtClean="0"/>
                        <a:t> 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r>
                        <a:rPr lang="en-US" dirty="0" err="1" smtClean="0"/>
                        <a:t>Hh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Dominant Phenotype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Hh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Dominant Phenotype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830314"/>
              </p:ext>
            </p:extLst>
          </p:nvPr>
        </p:nvGraphicFramePr>
        <p:xfrm>
          <a:off x="1066800" y="4038600"/>
          <a:ext cx="68580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</a:tblGrid>
              <a:tr h="6350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HH</a:t>
                      </a:r>
                      <a:r>
                        <a:rPr lang="en-US" dirty="0" smtClean="0"/>
                        <a:t> x </a:t>
                      </a:r>
                      <a:r>
                        <a:rPr lang="en-US" dirty="0" err="1" smtClean="0"/>
                        <a:t>Hh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Homo Dom x Hetero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HH </a:t>
                      </a:r>
                    </a:p>
                    <a:p>
                      <a:r>
                        <a:rPr lang="en-US" dirty="0" smtClean="0"/>
                        <a:t>Dominant Phenotype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HH</a:t>
                      </a:r>
                    </a:p>
                    <a:p>
                      <a:r>
                        <a:rPr lang="en-US" dirty="0" smtClean="0"/>
                        <a:t>Dominant Phenotype</a:t>
                      </a:r>
                      <a:endParaRPr lang="en-US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r>
                        <a:rPr lang="en-US" dirty="0" smtClean="0"/>
                        <a:t> 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Hh </a:t>
                      </a:r>
                    </a:p>
                    <a:p>
                      <a:r>
                        <a:rPr lang="en-US" smtClean="0"/>
                        <a:t>Dominant Phenotype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Hh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Dominant Phenotype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158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943</Words>
  <Application>Microsoft Office PowerPoint</Application>
  <PresentationFormat>On-screen Show (4:3)</PresentationFormat>
  <Paragraphs>136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Review</vt:lpstr>
      <vt:lpstr>Gene Combinations</vt:lpstr>
      <vt:lpstr>Dominant</vt:lpstr>
      <vt:lpstr>Recessive</vt:lpstr>
      <vt:lpstr>Punnett Squares</vt:lpstr>
      <vt:lpstr>Setup</vt:lpstr>
      <vt:lpstr>Sample Hypothesis</vt:lpstr>
      <vt:lpstr>Test Cross Ratios</vt:lpstr>
      <vt:lpstr>Sample cross patterns:  Homo. Dom </vt:lpstr>
      <vt:lpstr>Sample cross patterns:  Homo. Rec. </vt:lpstr>
      <vt:lpstr>Clues</vt:lpstr>
      <vt:lpstr>Incomplete Dominance</vt:lpstr>
      <vt:lpstr>Incomplete Dominance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Preview</dc:title>
  <dc:creator>Administrator</dc:creator>
  <cp:lastModifiedBy>Administrator</cp:lastModifiedBy>
  <cp:revision>9</cp:revision>
  <dcterms:created xsi:type="dcterms:W3CDTF">2015-02-24T13:17:44Z</dcterms:created>
  <dcterms:modified xsi:type="dcterms:W3CDTF">2015-02-25T14:06:33Z</dcterms:modified>
</cp:coreProperties>
</file>