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258" r:id="rId3"/>
    <p:sldId id="259" r:id="rId4"/>
    <p:sldId id="261" r:id="rId5"/>
    <p:sldId id="266" r:id="rId6"/>
    <p:sldId id="267" r:id="rId7"/>
    <p:sldId id="262" r:id="rId8"/>
    <p:sldId id="263" r:id="rId9"/>
    <p:sldId id="264" r:id="rId10"/>
    <p:sldId id="265" r:id="rId11"/>
    <p:sldId id="268" r:id="rId12"/>
    <p:sldId id="270" r:id="rId13"/>
    <p:sldId id="269" r:id="rId14"/>
    <p:sldId id="271" r:id="rId15"/>
    <p:sldId id="272" r:id="rId16"/>
    <p:sldId id="273" r:id="rId17"/>
    <p:sldId id="274" r:id="rId18"/>
    <p:sldId id="275" r:id="rId19"/>
    <p:sldId id="284" r:id="rId20"/>
    <p:sldId id="285" r:id="rId21"/>
    <p:sldId id="286" r:id="rId22"/>
    <p:sldId id="287" r:id="rId23"/>
    <p:sldId id="276" r:id="rId24"/>
    <p:sldId id="288" r:id="rId25"/>
    <p:sldId id="289" r:id="rId26"/>
    <p:sldId id="290" r:id="rId27"/>
    <p:sldId id="277" r:id="rId28"/>
    <p:sldId id="278" r:id="rId29"/>
    <p:sldId id="279" r:id="rId30"/>
    <p:sldId id="280" r:id="rId31"/>
    <p:sldId id="281" r:id="rId32"/>
    <p:sldId id="282" r:id="rId33"/>
    <p:sldId id="28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1905BC-DF6E-4D69-BB5A-E2DA68395FDE}" type="datetimeFigureOut">
              <a:rPr lang="en-US" smtClean="0"/>
              <a:t>5/29/2014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09D09B-BEF7-4563-A3A4-08218C41B412}" type="slidenum">
              <a:rPr lang="en-US" smtClean="0"/>
              <a:t>‹#›</a:t>
            </a:fld>
            <a:endParaRPr lang="en-US"/>
          </a:p>
        </p:txBody>
      </p:sp>
    </p:spTree>
    <p:extLst>
      <p:ext uri="{BB962C8B-B14F-4D97-AF65-F5344CB8AC3E}">
        <p14:creationId xmlns:p14="http://schemas.microsoft.com/office/powerpoint/2010/main" val="6405632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E7D940-442D-4C48-88B4-2D9325650DC3}"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3866213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7D940-442D-4C48-88B4-2D9325650DC3}"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80792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7D940-442D-4C48-88B4-2D9325650DC3}"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44719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7D940-442D-4C48-88B4-2D9325650DC3}"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02718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7D940-442D-4C48-88B4-2D9325650DC3}"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316580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E7D940-442D-4C48-88B4-2D9325650DC3}"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58086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E7D940-442D-4C48-88B4-2D9325650DC3}" type="datetimeFigureOut">
              <a:rPr lang="en-US" smtClean="0"/>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410613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7D940-442D-4C48-88B4-2D9325650DC3}" type="datetimeFigureOut">
              <a:rPr lang="en-US" smtClean="0"/>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42113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7D940-442D-4C48-88B4-2D9325650DC3}" type="datetimeFigureOut">
              <a:rPr lang="en-US" smtClean="0"/>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917518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7D940-442D-4C48-88B4-2D9325650DC3}"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25732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7D940-442D-4C48-88B4-2D9325650DC3}"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543C5-81A2-4D51-9552-35839EA10E66}" type="slidenum">
              <a:rPr lang="en-US" smtClean="0"/>
              <a:t>‹#›</a:t>
            </a:fld>
            <a:endParaRPr lang="en-US"/>
          </a:p>
        </p:txBody>
      </p:sp>
    </p:spTree>
    <p:extLst>
      <p:ext uri="{BB962C8B-B14F-4D97-AF65-F5344CB8AC3E}">
        <p14:creationId xmlns:p14="http://schemas.microsoft.com/office/powerpoint/2010/main" val="10182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7D940-442D-4C48-88B4-2D9325650DC3}" type="datetimeFigureOut">
              <a:rPr lang="en-US" smtClean="0"/>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43C5-81A2-4D51-9552-35839EA10E66}" type="slidenum">
              <a:rPr lang="en-US" smtClean="0"/>
              <a:t>‹#›</a:t>
            </a:fld>
            <a:endParaRPr lang="en-US"/>
          </a:p>
        </p:txBody>
      </p:sp>
    </p:spTree>
    <p:extLst>
      <p:ext uri="{BB962C8B-B14F-4D97-AF65-F5344CB8AC3E}">
        <p14:creationId xmlns:p14="http://schemas.microsoft.com/office/powerpoint/2010/main" val="1364484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Chemistry</a:t>
            </a:r>
            <a:endParaRPr lang="en-US" dirty="0"/>
          </a:p>
        </p:txBody>
      </p:sp>
      <p:sp>
        <p:nvSpPr>
          <p:cNvPr id="3" name="Content Placeholder 2"/>
          <p:cNvSpPr>
            <a:spLocks noGrp="1"/>
          </p:cNvSpPr>
          <p:nvPr>
            <p:ph idx="1"/>
          </p:nvPr>
        </p:nvSpPr>
        <p:spPr/>
        <p:txBody>
          <a:bodyPr/>
          <a:lstStyle/>
          <a:p>
            <a:r>
              <a:rPr lang="en-US" dirty="0" smtClean="0"/>
              <a:t>This is the science of how matter combines and changes.</a:t>
            </a:r>
          </a:p>
          <a:p>
            <a:r>
              <a:rPr lang="en-US" dirty="0" smtClean="0"/>
              <a:t>Under normal conditions, matter is made of atoms.</a:t>
            </a:r>
          </a:p>
          <a:p>
            <a:r>
              <a:rPr lang="en-US" dirty="0" smtClean="0"/>
              <a:t>Chemistry is therefore the study of how atoms combine and change.</a:t>
            </a:r>
            <a:endParaRPr lang="en-US" dirty="0"/>
          </a:p>
        </p:txBody>
      </p:sp>
    </p:spTree>
    <p:extLst>
      <p:ext uri="{BB962C8B-B14F-4D97-AF65-F5344CB8AC3E}">
        <p14:creationId xmlns:p14="http://schemas.microsoft.com/office/powerpoint/2010/main" val="1606069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a:t>
            </a:r>
            <a:endParaRPr lang="en-US" dirty="0"/>
          </a:p>
        </p:txBody>
      </p:sp>
      <p:sp>
        <p:nvSpPr>
          <p:cNvPr id="3" name="Content Placeholder 2"/>
          <p:cNvSpPr>
            <a:spLocks noGrp="1"/>
          </p:cNvSpPr>
          <p:nvPr>
            <p:ph idx="1"/>
          </p:nvPr>
        </p:nvSpPr>
        <p:spPr>
          <a:xfrm>
            <a:off x="457200" y="1600201"/>
            <a:ext cx="8229600" cy="1600200"/>
          </a:xfrm>
        </p:spPr>
        <p:txBody>
          <a:bodyPr/>
          <a:lstStyle/>
          <a:p>
            <a:r>
              <a:rPr lang="en-US" dirty="0" smtClean="0"/>
              <a:t>The columns on the periodic table indicate similar elements.  They each have equal numbers of valence electrons.</a:t>
            </a:r>
            <a:endParaRPr lang="en-US" dirty="0"/>
          </a:p>
        </p:txBody>
      </p:sp>
      <p:pic>
        <p:nvPicPr>
          <p:cNvPr id="2050" name="Picture 2" descr="tablenames.rev99.jpg (960×7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5312" y="3382964"/>
            <a:ext cx="5413375" cy="4060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1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Noble/Inert Gases</a:t>
            </a:r>
            <a:endParaRPr lang="en-US" dirty="0"/>
          </a:p>
        </p:txBody>
      </p:sp>
      <p:sp>
        <p:nvSpPr>
          <p:cNvPr id="3" name="Content Placeholder 2"/>
          <p:cNvSpPr>
            <a:spLocks noGrp="1"/>
          </p:cNvSpPr>
          <p:nvPr>
            <p:ph idx="1"/>
          </p:nvPr>
        </p:nvSpPr>
        <p:spPr>
          <a:xfrm>
            <a:off x="457200" y="1600201"/>
            <a:ext cx="5638800" cy="4419600"/>
          </a:xfrm>
        </p:spPr>
        <p:txBody>
          <a:bodyPr>
            <a:normAutofit lnSpcReduction="10000"/>
          </a:bodyPr>
          <a:lstStyle/>
          <a:p>
            <a:r>
              <a:rPr lang="en-US" dirty="0" smtClean="0"/>
              <a:t>The final column on the periodic table is the Inert/Nobel Gas/8</a:t>
            </a:r>
            <a:r>
              <a:rPr lang="en-US" baseline="30000" dirty="0" smtClean="0"/>
              <a:t>th</a:t>
            </a:r>
            <a:r>
              <a:rPr lang="en-US" dirty="0" smtClean="0"/>
              <a:t>/18</a:t>
            </a:r>
            <a:r>
              <a:rPr lang="en-US" baseline="30000" dirty="0" smtClean="0"/>
              <a:t>th</a:t>
            </a:r>
            <a:r>
              <a:rPr lang="en-US" dirty="0" smtClean="0"/>
              <a:t> group.</a:t>
            </a:r>
          </a:p>
          <a:p>
            <a:r>
              <a:rPr lang="en-US" dirty="0" smtClean="0"/>
              <a:t>All the elements in this group have a full Valence Shell.</a:t>
            </a:r>
          </a:p>
          <a:p>
            <a:r>
              <a:rPr lang="en-US" dirty="0" smtClean="0"/>
              <a:t>Since they are already stable, none of these elements will react with any other element.</a:t>
            </a:r>
            <a:endParaRPr lang="en-US" dirty="0"/>
          </a:p>
        </p:txBody>
      </p:sp>
      <p:pic>
        <p:nvPicPr>
          <p:cNvPr id="3078" name="Picture 6" descr="http://www.middleweb.com/wp-content/uploads/2012/07/noble-gas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9648" y="1611574"/>
            <a:ext cx="268552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858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t>
            </a:r>
            <a:r>
              <a:rPr lang="en-US" dirty="0"/>
              <a:t>O</a:t>
            </a:r>
            <a:r>
              <a:rPr lang="en-US" dirty="0" smtClean="0"/>
              <a:t>ther Groups</a:t>
            </a:r>
            <a:endParaRPr lang="en-US" dirty="0"/>
          </a:p>
        </p:txBody>
      </p:sp>
      <p:sp>
        <p:nvSpPr>
          <p:cNvPr id="3" name="Content Placeholder 2"/>
          <p:cNvSpPr>
            <a:spLocks noGrp="1"/>
          </p:cNvSpPr>
          <p:nvPr>
            <p:ph idx="1"/>
          </p:nvPr>
        </p:nvSpPr>
        <p:spPr>
          <a:xfrm>
            <a:off x="457200" y="1325564"/>
            <a:ext cx="8229600" cy="2057400"/>
          </a:xfrm>
        </p:spPr>
        <p:txBody>
          <a:bodyPr/>
          <a:lstStyle/>
          <a:p>
            <a:r>
              <a:rPr lang="en-US" dirty="0" smtClean="0"/>
              <a:t>All other groups of elements on the Table can become stable by gaining, losing or sharing electrons in order to resemble the closest Noble Gas.</a:t>
            </a:r>
          </a:p>
          <a:p>
            <a:pPr marL="0" indent="0">
              <a:buNone/>
            </a:pPr>
            <a:endParaRPr lang="en-US" dirty="0"/>
          </a:p>
        </p:txBody>
      </p:sp>
      <p:pic>
        <p:nvPicPr>
          <p:cNvPr id="4" name="Picture 2" descr="tablenames.rev99.jpg (960×7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5312" y="3733800"/>
            <a:ext cx="5413375" cy="4060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520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Periods</a:t>
            </a:r>
            <a:endParaRPr lang="en-US" dirty="0"/>
          </a:p>
        </p:txBody>
      </p:sp>
      <p:sp>
        <p:nvSpPr>
          <p:cNvPr id="3" name="Content Placeholder 2"/>
          <p:cNvSpPr>
            <a:spLocks noGrp="1"/>
          </p:cNvSpPr>
          <p:nvPr>
            <p:ph idx="1"/>
          </p:nvPr>
        </p:nvSpPr>
        <p:spPr>
          <a:xfrm>
            <a:off x="457200" y="1600201"/>
            <a:ext cx="8229600" cy="2209800"/>
          </a:xfrm>
        </p:spPr>
        <p:txBody>
          <a:bodyPr>
            <a:normAutofit fontScale="92500" lnSpcReduction="20000"/>
          </a:bodyPr>
          <a:lstStyle/>
          <a:p>
            <a:r>
              <a:rPr lang="en-US" dirty="0" smtClean="0"/>
              <a:t>The Periods on the Table are the rows.</a:t>
            </a:r>
          </a:p>
          <a:p>
            <a:r>
              <a:rPr lang="en-US" dirty="0" smtClean="0"/>
              <a:t>Each new row on the Table indicates a new shell of electrons is being filled.</a:t>
            </a:r>
          </a:p>
          <a:p>
            <a:r>
              <a:rPr lang="en-US" dirty="0" smtClean="0"/>
              <a:t>All the elements in a period do not behave similarly.</a:t>
            </a:r>
            <a:endParaRPr lang="en-US" dirty="0"/>
          </a:p>
        </p:txBody>
      </p:sp>
      <p:pic>
        <p:nvPicPr>
          <p:cNvPr id="4098" name="Picture 2" descr="Periodic Table showing Perio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429000"/>
            <a:ext cx="48768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592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Compounds</a:t>
            </a:r>
            <a:endParaRPr lang="en-US" dirty="0"/>
          </a:p>
        </p:txBody>
      </p:sp>
      <p:sp>
        <p:nvSpPr>
          <p:cNvPr id="3" name="Content Placeholder 2"/>
          <p:cNvSpPr>
            <a:spLocks noGrp="1"/>
          </p:cNvSpPr>
          <p:nvPr>
            <p:ph idx="1"/>
          </p:nvPr>
        </p:nvSpPr>
        <p:spPr/>
        <p:txBody>
          <a:bodyPr/>
          <a:lstStyle/>
          <a:p>
            <a:r>
              <a:rPr lang="en-US" dirty="0" smtClean="0"/>
              <a:t>In order to become stable, unstable elements that aren’t Noble Gases steal, lose or share electrons to become like nearby Noble Gases.</a:t>
            </a:r>
          </a:p>
          <a:p>
            <a:r>
              <a:rPr lang="en-US" dirty="0" smtClean="0"/>
              <a:t>The resulting accumulations of multiple atoms are compounds.</a:t>
            </a:r>
          </a:p>
          <a:p>
            <a:r>
              <a:rPr lang="en-US" dirty="0" smtClean="0"/>
              <a:t>Compounds are also called molecules.</a:t>
            </a:r>
            <a:endParaRPr lang="en-US" dirty="0"/>
          </a:p>
        </p:txBody>
      </p:sp>
    </p:spTree>
    <p:extLst>
      <p:ext uri="{BB962C8B-B14F-4D97-AF65-F5344CB8AC3E}">
        <p14:creationId xmlns:p14="http://schemas.microsoft.com/office/powerpoint/2010/main" val="2342082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Compounds</a:t>
            </a:r>
            <a:endParaRPr lang="en-US" dirty="0"/>
          </a:p>
        </p:txBody>
      </p:sp>
      <p:sp>
        <p:nvSpPr>
          <p:cNvPr id="3" name="Content Placeholder 2"/>
          <p:cNvSpPr>
            <a:spLocks noGrp="1"/>
          </p:cNvSpPr>
          <p:nvPr>
            <p:ph idx="1"/>
          </p:nvPr>
        </p:nvSpPr>
        <p:spPr>
          <a:xfrm>
            <a:off x="457200" y="1600201"/>
            <a:ext cx="8229600" cy="1752600"/>
          </a:xfrm>
        </p:spPr>
        <p:txBody>
          <a:bodyPr/>
          <a:lstStyle/>
          <a:p>
            <a:r>
              <a:rPr lang="en-US" dirty="0" smtClean="0"/>
              <a:t>Compounds can be drawn by writing the symbol for the elements, joined by lines that represent the pairs of electrons they share.</a:t>
            </a:r>
            <a:endParaRPr lang="en-US" dirty="0"/>
          </a:p>
        </p:txBody>
      </p:sp>
      <p:pic>
        <p:nvPicPr>
          <p:cNvPr id="6146" name="Picture 2" descr="http://www.bbc.co.uk/bitesize/standard/chemistry/images/covalent_molecul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6937" y="3298859"/>
            <a:ext cx="4810125" cy="3559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462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Compounds</a:t>
            </a:r>
            <a:endParaRPr lang="en-US" dirty="0"/>
          </a:p>
        </p:txBody>
      </p:sp>
      <p:sp>
        <p:nvSpPr>
          <p:cNvPr id="3" name="Content Placeholder 2"/>
          <p:cNvSpPr>
            <a:spLocks noGrp="1"/>
          </p:cNvSpPr>
          <p:nvPr>
            <p:ph idx="1"/>
          </p:nvPr>
        </p:nvSpPr>
        <p:spPr>
          <a:xfrm>
            <a:off x="457200" y="1295400"/>
            <a:ext cx="8229600" cy="1219200"/>
          </a:xfrm>
        </p:spPr>
        <p:txBody>
          <a:bodyPr>
            <a:normAutofit fontScale="92500"/>
          </a:bodyPr>
          <a:lstStyle/>
          <a:p>
            <a:r>
              <a:rPr lang="en-US" dirty="0" smtClean="0"/>
              <a:t>Compounds  can also be drawn in other ways…but we won’t use most of them for a while.</a:t>
            </a:r>
            <a:endParaRPr lang="en-US" dirty="0"/>
          </a:p>
        </p:txBody>
      </p:sp>
      <p:pic>
        <p:nvPicPr>
          <p:cNvPr id="7170" name="Picture 2" descr="http://withfriendship.com/images/d/17495/Ionic-compound-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3195" y="2378264"/>
            <a:ext cx="35433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http://steelmanreef.co.uk/images/stories/ure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8" y="2514600"/>
            <a:ext cx="3324225" cy="3048001"/>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content.answcdn.com/main/content/img/cee/g8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752974"/>
            <a:ext cx="3657600" cy="2105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818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Symbols</a:t>
            </a:r>
            <a:endParaRPr lang="en-US" dirty="0"/>
          </a:p>
        </p:txBody>
      </p:sp>
      <p:sp>
        <p:nvSpPr>
          <p:cNvPr id="3" name="Content Placeholder 2"/>
          <p:cNvSpPr>
            <a:spLocks noGrp="1"/>
          </p:cNvSpPr>
          <p:nvPr>
            <p:ph idx="1"/>
          </p:nvPr>
        </p:nvSpPr>
        <p:spPr/>
        <p:txBody>
          <a:bodyPr/>
          <a:lstStyle/>
          <a:p>
            <a:r>
              <a:rPr lang="en-US" dirty="0" smtClean="0"/>
              <a:t>Each capital letter indicates an element’s symbol.  When there is a lower case letter, it is a part of the symbol for the capital letter before it.</a:t>
            </a:r>
          </a:p>
          <a:p>
            <a:pPr lvl="1"/>
            <a:r>
              <a:rPr lang="en-US" dirty="0" smtClean="0"/>
              <a:t>Be=Beryllium</a:t>
            </a:r>
          </a:p>
          <a:p>
            <a:pPr lvl="1"/>
            <a:r>
              <a:rPr lang="en-US" dirty="0" smtClean="0"/>
              <a:t>H=Hydrogen</a:t>
            </a:r>
          </a:p>
          <a:p>
            <a:pPr lvl="1"/>
            <a:r>
              <a:rPr lang="en-US" dirty="0" smtClean="0"/>
              <a:t>Na=Sodium</a:t>
            </a:r>
          </a:p>
          <a:p>
            <a:pPr lvl="1"/>
            <a:r>
              <a:rPr lang="en-US" dirty="0" smtClean="0"/>
              <a:t>N=Nitrogen </a:t>
            </a:r>
            <a:endParaRPr lang="en-US" dirty="0"/>
          </a:p>
        </p:txBody>
      </p:sp>
    </p:spTree>
    <p:extLst>
      <p:ext uri="{BB962C8B-B14F-4D97-AF65-F5344CB8AC3E}">
        <p14:creationId xmlns:p14="http://schemas.microsoft.com/office/powerpoint/2010/main" val="2712363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Simple Compounds</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there is a number to the lower right of an element, it means that the compound contains that many atoms of that element.</a:t>
            </a:r>
          </a:p>
          <a:p>
            <a:r>
              <a:rPr lang="en-US" dirty="0" smtClean="0"/>
              <a:t>H</a:t>
            </a:r>
            <a:r>
              <a:rPr lang="en-US" baseline="-25000" dirty="0" smtClean="0"/>
              <a:t>2</a:t>
            </a:r>
            <a:r>
              <a:rPr lang="en-US" dirty="0" smtClean="0"/>
              <a:t>O:  Water has two hydrogen atoms and one oxygen atom.</a:t>
            </a:r>
          </a:p>
          <a:p>
            <a:r>
              <a:rPr lang="en-US" dirty="0" smtClean="0"/>
              <a:t>H</a:t>
            </a:r>
            <a:r>
              <a:rPr lang="en-US" baseline="-25000" dirty="0" smtClean="0"/>
              <a:t>2</a:t>
            </a:r>
            <a:r>
              <a:rPr lang="en-US" dirty="0" smtClean="0"/>
              <a:t>O</a:t>
            </a:r>
            <a:r>
              <a:rPr lang="en-US" baseline="-25000" dirty="0" smtClean="0"/>
              <a:t>2</a:t>
            </a:r>
            <a:r>
              <a:rPr lang="en-US" dirty="0" smtClean="0"/>
              <a:t>:  Hydrogen Peroxide has two hydrogen atoms and two oxygen atoms.</a:t>
            </a:r>
          </a:p>
          <a:p>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Glucose has six hydrogen atoms, twelve hydrogen atoms, and six oxygen atoms.</a:t>
            </a:r>
            <a:endParaRPr lang="en-US" dirty="0"/>
          </a:p>
        </p:txBody>
      </p:sp>
    </p:spTree>
    <p:extLst>
      <p:ext uri="{BB962C8B-B14F-4D97-AF65-F5344CB8AC3E}">
        <p14:creationId xmlns:p14="http://schemas.microsoft.com/office/powerpoint/2010/main" val="445257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Compounds Problem 1</a:t>
            </a:r>
            <a:endParaRPr lang="en-US" dirty="0"/>
          </a:p>
        </p:txBody>
      </p:sp>
      <p:sp>
        <p:nvSpPr>
          <p:cNvPr id="3" name="Content Placeholder 2"/>
          <p:cNvSpPr>
            <a:spLocks noGrp="1"/>
          </p:cNvSpPr>
          <p:nvPr>
            <p:ph idx="1"/>
          </p:nvPr>
        </p:nvSpPr>
        <p:spPr/>
        <p:txBody>
          <a:bodyPr/>
          <a:lstStyle/>
          <a:p>
            <a:r>
              <a:rPr lang="en-US" dirty="0" smtClean="0"/>
              <a:t>How many different elements are in the following compound?  How many atoms?</a:t>
            </a:r>
          </a:p>
          <a:p>
            <a:pPr marL="0" indent="0" algn="ctr">
              <a:buNone/>
            </a:pPr>
            <a:r>
              <a:rPr lang="en-US" dirty="0" smtClean="0"/>
              <a:t>Ethanol:  C</a:t>
            </a:r>
            <a:r>
              <a:rPr lang="en-US" baseline="-25000" dirty="0" smtClean="0"/>
              <a:t>2</a:t>
            </a:r>
            <a:r>
              <a:rPr lang="en-US" dirty="0" smtClean="0"/>
              <a:t>H</a:t>
            </a:r>
            <a:r>
              <a:rPr lang="en-US" baseline="-25000" dirty="0" smtClean="0"/>
              <a:t>6</a:t>
            </a:r>
            <a:r>
              <a:rPr lang="en-US" dirty="0" smtClean="0"/>
              <a:t>O</a:t>
            </a:r>
            <a:endParaRPr lang="en-US" dirty="0"/>
          </a:p>
        </p:txBody>
      </p:sp>
    </p:spTree>
    <p:extLst>
      <p:ext uri="{BB962C8B-B14F-4D97-AF65-F5344CB8AC3E}">
        <p14:creationId xmlns:p14="http://schemas.microsoft.com/office/powerpoint/2010/main" val="224529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Atoms are made of 3 particles:</a:t>
            </a:r>
          </a:p>
          <a:p>
            <a:pPr lvl="1"/>
            <a:r>
              <a:rPr lang="en-US" dirty="0" smtClean="0"/>
              <a:t>Protons: +1 Charge</a:t>
            </a:r>
          </a:p>
          <a:p>
            <a:pPr lvl="1"/>
            <a:r>
              <a:rPr lang="en-US" dirty="0" smtClean="0"/>
              <a:t>Neutrons: 0 charge</a:t>
            </a:r>
          </a:p>
          <a:p>
            <a:pPr lvl="1"/>
            <a:r>
              <a:rPr lang="en-US" dirty="0" smtClean="0"/>
              <a:t>Electrons: -1 charge</a:t>
            </a:r>
          </a:p>
          <a:p>
            <a:r>
              <a:rPr lang="en-US" dirty="0" smtClean="0"/>
              <a:t>Atoms contain different areas or structures:</a:t>
            </a:r>
          </a:p>
          <a:p>
            <a:pPr lvl="1"/>
            <a:r>
              <a:rPr lang="en-US" dirty="0" smtClean="0"/>
              <a:t>Nucleus in the center – contains Protons and neutrons.</a:t>
            </a:r>
          </a:p>
          <a:p>
            <a:pPr lvl="1"/>
            <a:r>
              <a:rPr lang="en-US" dirty="0" smtClean="0"/>
              <a:t>Electrons in areas surrounding the nucleus, called orbitals.</a:t>
            </a:r>
          </a:p>
          <a:p>
            <a:pPr lvl="1"/>
            <a:endParaRPr lang="en-US" dirty="0" smtClean="0"/>
          </a:p>
          <a:p>
            <a:pPr lvl="1"/>
            <a:endParaRPr lang="en-US" dirty="0"/>
          </a:p>
        </p:txBody>
      </p:sp>
    </p:spTree>
    <p:extLst>
      <p:ext uri="{BB962C8B-B14F-4D97-AF65-F5344CB8AC3E}">
        <p14:creationId xmlns:p14="http://schemas.microsoft.com/office/powerpoint/2010/main" val="1684826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Compounds Problem 2</a:t>
            </a:r>
            <a:endParaRPr lang="en-US" dirty="0"/>
          </a:p>
        </p:txBody>
      </p:sp>
      <p:sp>
        <p:nvSpPr>
          <p:cNvPr id="3" name="Content Placeholder 2"/>
          <p:cNvSpPr>
            <a:spLocks noGrp="1"/>
          </p:cNvSpPr>
          <p:nvPr>
            <p:ph idx="1"/>
          </p:nvPr>
        </p:nvSpPr>
        <p:spPr/>
        <p:txBody>
          <a:bodyPr/>
          <a:lstStyle/>
          <a:p>
            <a:r>
              <a:rPr lang="en-US" dirty="0" smtClean="0"/>
              <a:t>How many different elements are in the following compound?  How many atoms?</a:t>
            </a:r>
          </a:p>
          <a:p>
            <a:pPr marL="0" indent="0" algn="ctr">
              <a:buNone/>
            </a:pPr>
            <a:r>
              <a:rPr lang="en-US" dirty="0" smtClean="0"/>
              <a:t>Tryptophan:  C</a:t>
            </a:r>
            <a:r>
              <a:rPr lang="en-US" baseline="-25000" dirty="0" smtClean="0"/>
              <a:t>11</a:t>
            </a:r>
            <a:r>
              <a:rPr lang="en-US" dirty="0" smtClean="0"/>
              <a:t>H</a:t>
            </a:r>
            <a:r>
              <a:rPr lang="en-US" baseline="-25000" dirty="0" smtClean="0"/>
              <a:t>12</a:t>
            </a:r>
            <a:r>
              <a:rPr lang="en-US" dirty="0" smtClean="0"/>
              <a:t>N</a:t>
            </a:r>
            <a:r>
              <a:rPr lang="en-US" baseline="-25000" dirty="0" smtClean="0"/>
              <a:t>2</a:t>
            </a:r>
            <a:r>
              <a:rPr lang="en-US" dirty="0" smtClean="0"/>
              <a:t>O</a:t>
            </a:r>
            <a:r>
              <a:rPr lang="en-US" baseline="-25000" dirty="0" smtClean="0"/>
              <a:t>2</a:t>
            </a:r>
            <a:endParaRPr lang="en-US" baseline="-25000" dirty="0"/>
          </a:p>
        </p:txBody>
      </p:sp>
    </p:spTree>
    <p:extLst>
      <p:ext uri="{BB962C8B-B14F-4D97-AF65-F5344CB8AC3E}">
        <p14:creationId xmlns:p14="http://schemas.microsoft.com/office/powerpoint/2010/main" val="2368059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Compounds Problem 3</a:t>
            </a:r>
            <a:endParaRPr lang="en-US" dirty="0"/>
          </a:p>
        </p:txBody>
      </p:sp>
      <p:sp>
        <p:nvSpPr>
          <p:cNvPr id="3" name="Content Placeholder 2"/>
          <p:cNvSpPr>
            <a:spLocks noGrp="1"/>
          </p:cNvSpPr>
          <p:nvPr>
            <p:ph idx="1"/>
          </p:nvPr>
        </p:nvSpPr>
        <p:spPr/>
        <p:txBody>
          <a:bodyPr/>
          <a:lstStyle/>
          <a:p>
            <a:r>
              <a:rPr lang="en-US" dirty="0" smtClean="0"/>
              <a:t>How many different elements are in the following compound?  How many atoms?</a:t>
            </a:r>
            <a:endParaRPr lang="en-US" baseline="-25000" dirty="0" smtClean="0"/>
          </a:p>
          <a:p>
            <a:endParaRPr lang="en-US" dirty="0" smtClean="0"/>
          </a:p>
        </p:txBody>
      </p:sp>
    </p:spTree>
    <p:extLst>
      <p:ext uri="{BB962C8B-B14F-4D97-AF65-F5344CB8AC3E}">
        <p14:creationId xmlns:p14="http://schemas.microsoft.com/office/powerpoint/2010/main" val="1149261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Compounds Problem 3</a:t>
            </a:r>
            <a:endParaRPr lang="en-US" dirty="0"/>
          </a:p>
        </p:txBody>
      </p:sp>
      <p:sp>
        <p:nvSpPr>
          <p:cNvPr id="3" name="Content Placeholder 2"/>
          <p:cNvSpPr>
            <a:spLocks noGrp="1"/>
          </p:cNvSpPr>
          <p:nvPr>
            <p:ph idx="1"/>
          </p:nvPr>
        </p:nvSpPr>
        <p:spPr/>
        <p:txBody>
          <a:bodyPr/>
          <a:lstStyle/>
          <a:p>
            <a:r>
              <a:rPr lang="en-US" dirty="0" smtClean="0"/>
              <a:t>How many different elements are in the following compound?  How many atoms?</a:t>
            </a:r>
          </a:p>
          <a:p>
            <a:pPr marL="0" indent="0" algn="ctr">
              <a:buNone/>
            </a:pPr>
            <a:r>
              <a:rPr lang="en-US" dirty="0" smtClean="0"/>
              <a:t>Silver </a:t>
            </a:r>
            <a:r>
              <a:rPr lang="en-US" dirty="0" err="1" smtClean="0"/>
              <a:t>Hexafluoroarsenate</a:t>
            </a:r>
            <a:r>
              <a:rPr lang="en-US" dirty="0" smtClean="0"/>
              <a:t>:  AgAsF</a:t>
            </a:r>
            <a:r>
              <a:rPr lang="en-US" baseline="-25000" dirty="0" smtClean="0"/>
              <a:t>6</a:t>
            </a:r>
          </a:p>
        </p:txBody>
      </p:sp>
    </p:spTree>
    <p:extLst>
      <p:ext uri="{BB962C8B-B14F-4D97-AF65-F5344CB8AC3E}">
        <p14:creationId xmlns:p14="http://schemas.microsoft.com/office/powerpoint/2010/main" val="320321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Complex Compounds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Sometimes there are groups of atoms in a compound that are in parentheses.</a:t>
            </a:r>
          </a:p>
          <a:p>
            <a:r>
              <a:rPr lang="en-US" dirty="0" smtClean="0"/>
              <a:t>These are intended to be treated as a group.</a:t>
            </a:r>
          </a:p>
          <a:p>
            <a:r>
              <a:rPr lang="en-US" dirty="0" smtClean="0"/>
              <a:t>Cu(ClO</a:t>
            </a:r>
            <a:r>
              <a:rPr lang="en-US" baseline="-25000" dirty="0" smtClean="0"/>
              <a:t>3</a:t>
            </a:r>
            <a:r>
              <a:rPr lang="en-US" dirty="0" smtClean="0"/>
              <a:t>)</a:t>
            </a:r>
            <a:r>
              <a:rPr lang="en-US" baseline="-25000" dirty="0" smtClean="0"/>
              <a:t>2</a:t>
            </a:r>
            <a:r>
              <a:rPr lang="en-US" dirty="0" smtClean="0"/>
              <a:t>:  Copper Chlorate has an atom of copper bonded to two groups.  Each group contains a chlorine atom and three oxygen atoms.  In this atom, there is a total of:</a:t>
            </a:r>
          </a:p>
          <a:p>
            <a:pPr lvl="1"/>
            <a:r>
              <a:rPr lang="en-US" dirty="0" smtClean="0"/>
              <a:t>1 copper atom</a:t>
            </a:r>
          </a:p>
          <a:p>
            <a:pPr lvl="1"/>
            <a:r>
              <a:rPr lang="en-US" dirty="0" smtClean="0"/>
              <a:t>2 chlorine atoms</a:t>
            </a:r>
          </a:p>
          <a:p>
            <a:pPr lvl="1"/>
            <a:r>
              <a:rPr lang="en-US" dirty="0" smtClean="0"/>
              <a:t>6 oxygen atoms</a:t>
            </a:r>
            <a:endParaRPr lang="en-US" dirty="0"/>
          </a:p>
        </p:txBody>
      </p:sp>
    </p:spTree>
    <p:extLst>
      <p:ext uri="{BB962C8B-B14F-4D97-AF65-F5344CB8AC3E}">
        <p14:creationId xmlns:p14="http://schemas.microsoft.com/office/powerpoint/2010/main" val="3001415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Compounds Problem 1</a:t>
            </a:r>
            <a:endParaRPr lang="en-US" dirty="0"/>
          </a:p>
        </p:txBody>
      </p:sp>
      <p:sp>
        <p:nvSpPr>
          <p:cNvPr id="3" name="Content Placeholder 2"/>
          <p:cNvSpPr>
            <a:spLocks noGrp="1"/>
          </p:cNvSpPr>
          <p:nvPr>
            <p:ph idx="1"/>
          </p:nvPr>
        </p:nvSpPr>
        <p:spPr/>
        <p:txBody>
          <a:bodyPr/>
          <a:lstStyle/>
          <a:p>
            <a:r>
              <a:rPr lang="en-US" dirty="0"/>
              <a:t>How many different elements are in the following compound?  How many atoms</a:t>
            </a:r>
            <a:r>
              <a:rPr lang="en-US" dirty="0" smtClean="0"/>
              <a:t>?</a:t>
            </a:r>
          </a:p>
          <a:p>
            <a:pPr marL="0" indent="0" algn="ctr">
              <a:buNone/>
            </a:pPr>
            <a:r>
              <a:rPr lang="en-US" dirty="0" smtClean="0"/>
              <a:t>Aluminum Perchlorate:  Al(ClO</a:t>
            </a:r>
            <a:r>
              <a:rPr lang="en-US" baseline="-25000" dirty="0" smtClean="0"/>
              <a:t>4</a:t>
            </a:r>
            <a:r>
              <a:rPr lang="en-US" dirty="0" smtClean="0"/>
              <a:t>)</a:t>
            </a:r>
            <a:r>
              <a:rPr lang="en-US" baseline="-25000" dirty="0" smtClean="0"/>
              <a:t>3</a:t>
            </a:r>
            <a:endParaRPr lang="en-US" baseline="-25000" dirty="0"/>
          </a:p>
        </p:txBody>
      </p:sp>
    </p:spTree>
    <p:extLst>
      <p:ext uri="{BB962C8B-B14F-4D97-AF65-F5344CB8AC3E}">
        <p14:creationId xmlns:p14="http://schemas.microsoft.com/office/powerpoint/2010/main" val="1148057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Compounds Problem 2</a:t>
            </a:r>
            <a:endParaRPr lang="en-US" dirty="0"/>
          </a:p>
        </p:txBody>
      </p:sp>
      <p:sp>
        <p:nvSpPr>
          <p:cNvPr id="3" name="Content Placeholder 2"/>
          <p:cNvSpPr>
            <a:spLocks noGrp="1"/>
          </p:cNvSpPr>
          <p:nvPr>
            <p:ph idx="1"/>
          </p:nvPr>
        </p:nvSpPr>
        <p:spPr/>
        <p:txBody>
          <a:bodyPr/>
          <a:lstStyle/>
          <a:p>
            <a:r>
              <a:rPr lang="en-US" dirty="0"/>
              <a:t>How many different elements are in the following compound?  How many atoms</a:t>
            </a:r>
            <a:r>
              <a:rPr lang="en-US" dirty="0" smtClean="0"/>
              <a:t>?</a:t>
            </a:r>
          </a:p>
          <a:p>
            <a:pPr marL="0" indent="0" algn="ctr">
              <a:buNone/>
            </a:pPr>
            <a:r>
              <a:rPr lang="en-US" dirty="0" smtClean="0"/>
              <a:t>Titanium (II) sulfate:  Ti</a:t>
            </a:r>
            <a:r>
              <a:rPr lang="en-US" baseline="-25000" dirty="0" smtClean="0"/>
              <a:t>2</a:t>
            </a:r>
            <a:r>
              <a:rPr lang="en-US" dirty="0" smtClean="0"/>
              <a:t>(SO</a:t>
            </a:r>
            <a:r>
              <a:rPr lang="en-US" baseline="-25000" dirty="0" smtClean="0"/>
              <a:t>4</a:t>
            </a:r>
            <a:r>
              <a:rPr lang="en-US" dirty="0" smtClean="0"/>
              <a:t>)</a:t>
            </a:r>
            <a:r>
              <a:rPr lang="en-US" baseline="-25000" dirty="0" smtClean="0"/>
              <a:t>3</a:t>
            </a:r>
            <a:endParaRPr lang="en-US" baseline="-25000" dirty="0"/>
          </a:p>
        </p:txBody>
      </p:sp>
    </p:spTree>
    <p:extLst>
      <p:ext uri="{BB962C8B-B14F-4D97-AF65-F5344CB8AC3E}">
        <p14:creationId xmlns:p14="http://schemas.microsoft.com/office/powerpoint/2010/main" val="2983061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Compounds Problem 3</a:t>
            </a:r>
            <a:endParaRPr lang="en-US" dirty="0"/>
          </a:p>
        </p:txBody>
      </p:sp>
      <p:sp>
        <p:nvSpPr>
          <p:cNvPr id="3" name="Content Placeholder 2"/>
          <p:cNvSpPr>
            <a:spLocks noGrp="1"/>
          </p:cNvSpPr>
          <p:nvPr>
            <p:ph idx="1"/>
          </p:nvPr>
        </p:nvSpPr>
        <p:spPr/>
        <p:txBody>
          <a:bodyPr/>
          <a:lstStyle/>
          <a:p>
            <a:r>
              <a:rPr lang="en-US" dirty="0"/>
              <a:t>How many different elements are in the following compound?  How many atoms</a:t>
            </a:r>
            <a:r>
              <a:rPr lang="en-US" dirty="0" smtClean="0"/>
              <a:t>?</a:t>
            </a:r>
          </a:p>
          <a:p>
            <a:pPr marL="0" indent="0" algn="ctr">
              <a:buNone/>
            </a:pPr>
            <a:r>
              <a:rPr lang="en-US" dirty="0" smtClean="0"/>
              <a:t>Lead (II) </a:t>
            </a:r>
            <a:r>
              <a:rPr lang="en-US" dirty="0" err="1" smtClean="0"/>
              <a:t>azide</a:t>
            </a:r>
            <a:r>
              <a:rPr lang="en-US" dirty="0" smtClean="0"/>
              <a:t>:  Pb</a:t>
            </a:r>
            <a:r>
              <a:rPr lang="en-US" baseline="-25000" dirty="0" smtClean="0"/>
              <a:t>2</a:t>
            </a:r>
            <a:r>
              <a:rPr lang="en-US" dirty="0" smtClean="0"/>
              <a:t>(N</a:t>
            </a:r>
            <a:r>
              <a:rPr lang="en-US" baseline="-25000" dirty="0" smtClean="0"/>
              <a:t>3</a:t>
            </a:r>
            <a:r>
              <a:rPr lang="en-US" dirty="0" smtClean="0"/>
              <a:t>)</a:t>
            </a:r>
            <a:r>
              <a:rPr lang="en-US" baseline="-25000" dirty="0"/>
              <a:t>2</a:t>
            </a:r>
          </a:p>
        </p:txBody>
      </p:sp>
    </p:spTree>
    <p:extLst>
      <p:ext uri="{BB962C8B-B14F-4D97-AF65-F5344CB8AC3E}">
        <p14:creationId xmlns:p14="http://schemas.microsoft.com/office/powerpoint/2010/main" val="3561398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Reactions</a:t>
            </a:r>
            <a:endParaRPr lang="en-US" dirty="0"/>
          </a:p>
        </p:txBody>
      </p:sp>
      <p:sp>
        <p:nvSpPr>
          <p:cNvPr id="3" name="Content Placeholder 2"/>
          <p:cNvSpPr>
            <a:spLocks noGrp="1"/>
          </p:cNvSpPr>
          <p:nvPr>
            <p:ph idx="1"/>
          </p:nvPr>
        </p:nvSpPr>
        <p:spPr/>
        <p:txBody>
          <a:bodyPr/>
          <a:lstStyle/>
          <a:p>
            <a:r>
              <a:rPr lang="en-US" dirty="0" smtClean="0"/>
              <a:t>A reaction occurs when atoms within nearby compounds rearrange themselves and switch places.</a:t>
            </a:r>
          </a:p>
          <a:p>
            <a:r>
              <a:rPr lang="en-US" dirty="0" smtClean="0"/>
              <a:t>The compounds and atoms that you start with are the reactants.</a:t>
            </a:r>
          </a:p>
          <a:p>
            <a:r>
              <a:rPr lang="en-US" dirty="0" smtClean="0"/>
              <a:t>The compounds and atoms you end with after the reaction are the products.</a:t>
            </a:r>
            <a:endParaRPr lang="en-US" dirty="0"/>
          </a:p>
        </p:txBody>
      </p:sp>
    </p:spTree>
    <p:extLst>
      <p:ext uri="{BB962C8B-B14F-4D97-AF65-F5344CB8AC3E}">
        <p14:creationId xmlns:p14="http://schemas.microsoft.com/office/powerpoint/2010/main" val="4094846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 Equations</a:t>
            </a:r>
            <a:endParaRPr lang="en-US" dirty="0"/>
          </a:p>
        </p:txBody>
      </p:sp>
      <p:sp>
        <p:nvSpPr>
          <p:cNvPr id="3" name="Content Placeholder 2"/>
          <p:cNvSpPr>
            <a:spLocks noGrp="1"/>
          </p:cNvSpPr>
          <p:nvPr>
            <p:ph idx="1"/>
          </p:nvPr>
        </p:nvSpPr>
        <p:spPr>
          <a:xfrm>
            <a:off x="457200" y="1600200"/>
            <a:ext cx="8229600" cy="1981199"/>
          </a:xfrm>
        </p:spPr>
        <p:txBody>
          <a:bodyPr>
            <a:normAutofit fontScale="92500" lnSpcReduction="20000"/>
          </a:bodyPr>
          <a:lstStyle/>
          <a:p>
            <a:r>
              <a:rPr lang="en-US" dirty="0" smtClean="0"/>
              <a:t>Reaction equations can show reactants, products, and give information about them.  These equations can be read like compound formulas, but they can include coefficients to indicate how many there are of a given compound:</a:t>
            </a:r>
            <a:endParaRPr lang="en-US" dirty="0"/>
          </a:p>
        </p:txBody>
      </p:sp>
      <p:pic>
        <p:nvPicPr>
          <p:cNvPr id="8194" name="Picture 2" descr="http://chem.wisc.edu/deptfiles/genchem/sstutorial/Text3/Tx34/tx34p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667" y="3581400"/>
            <a:ext cx="6940666" cy="2560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76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Reaction Equations</a:t>
            </a:r>
            <a:endParaRPr lang="en-US" dirty="0"/>
          </a:p>
        </p:txBody>
      </p:sp>
      <p:sp>
        <p:nvSpPr>
          <p:cNvPr id="3" name="Content Placeholder 2"/>
          <p:cNvSpPr>
            <a:spLocks noGrp="1"/>
          </p:cNvSpPr>
          <p:nvPr>
            <p:ph idx="1"/>
          </p:nvPr>
        </p:nvSpPr>
        <p:spPr/>
        <p:txBody>
          <a:bodyPr/>
          <a:lstStyle/>
          <a:p>
            <a:r>
              <a:rPr lang="en-US" dirty="0" smtClean="0"/>
              <a:t>In a properly written equation, there must be equal numbers of atoms of an element on the product and reactant side:</a:t>
            </a:r>
          </a:p>
          <a:p>
            <a:pPr marL="0" indent="0" algn="ctr">
              <a:buNone/>
            </a:pPr>
            <a:r>
              <a:rPr lang="en-US" dirty="0" smtClean="0"/>
              <a:t>H</a:t>
            </a:r>
            <a:r>
              <a:rPr lang="en-US" baseline="-25000" dirty="0" smtClean="0"/>
              <a:t>2</a:t>
            </a:r>
            <a:r>
              <a:rPr lang="en-US" dirty="0" smtClean="0"/>
              <a:t>+O</a:t>
            </a:r>
            <a:r>
              <a:rPr lang="en-US" baseline="-25000" dirty="0" smtClean="0"/>
              <a:t>2</a:t>
            </a:r>
            <a:r>
              <a:rPr lang="en-US" dirty="0" smtClean="0"/>
              <a:t> </a:t>
            </a:r>
            <a:r>
              <a:rPr lang="en-US" dirty="0" smtClean="0">
                <a:sym typeface="Wingdings" panose="05000000000000000000" pitchFamily="2" charset="2"/>
              </a:rPr>
              <a:t> H</a:t>
            </a:r>
            <a:r>
              <a:rPr lang="en-US" baseline="-25000" dirty="0" smtClean="0">
                <a:sym typeface="Wingdings" panose="05000000000000000000" pitchFamily="2" charset="2"/>
              </a:rPr>
              <a:t>2</a:t>
            </a:r>
            <a:r>
              <a:rPr lang="en-US" dirty="0" smtClean="0">
                <a:sym typeface="Wingdings" panose="05000000000000000000" pitchFamily="2" charset="2"/>
              </a:rPr>
              <a:t>O</a:t>
            </a:r>
          </a:p>
          <a:p>
            <a:r>
              <a:rPr lang="en-US" dirty="0" smtClean="0">
                <a:sym typeface="Wingdings" panose="05000000000000000000" pitchFamily="2" charset="2"/>
              </a:rPr>
              <a:t>There are two oxygen atoms on the reactant side, but only one on the product side.  This is wrong.</a:t>
            </a:r>
            <a:endParaRPr lang="en-US" dirty="0"/>
          </a:p>
        </p:txBody>
      </p:sp>
    </p:spTree>
    <p:extLst>
      <p:ext uri="{BB962C8B-B14F-4D97-AF65-F5344CB8AC3E}">
        <p14:creationId xmlns:p14="http://schemas.microsoft.com/office/powerpoint/2010/main" val="224605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Structure</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jambite.files.wordpress.com/2010/03/atomic_structure.gif?w=872&amp;h=5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564" y="1371600"/>
            <a:ext cx="7620000" cy="5225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1803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Mass</a:t>
            </a:r>
            <a:endParaRPr lang="en-US" dirty="0"/>
          </a:p>
        </p:txBody>
      </p:sp>
      <p:sp>
        <p:nvSpPr>
          <p:cNvPr id="3" name="Content Placeholder 2"/>
          <p:cNvSpPr>
            <a:spLocks noGrp="1"/>
          </p:cNvSpPr>
          <p:nvPr>
            <p:ph idx="1"/>
          </p:nvPr>
        </p:nvSpPr>
        <p:spPr/>
        <p:txBody>
          <a:bodyPr/>
          <a:lstStyle/>
          <a:p>
            <a:pPr marL="0" indent="0" algn="ctr">
              <a:buNone/>
            </a:pPr>
            <a:r>
              <a:rPr lang="en-US" dirty="0" smtClean="0"/>
              <a:t>2H</a:t>
            </a:r>
            <a:r>
              <a:rPr lang="en-US" baseline="-25000" dirty="0" smtClean="0"/>
              <a:t>2</a:t>
            </a:r>
            <a:r>
              <a:rPr lang="en-US" dirty="0" smtClean="0"/>
              <a:t>+O</a:t>
            </a:r>
            <a:r>
              <a:rPr lang="en-US" baseline="-25000" dirty="0" smtClean="0"/>
              <a:t>2</a:t>
            </a:r>
            <a:r>
              <a:rPr lang="en-US" dirty="0" smtClean="0"/>
              <a:t> </a:t>
            </a:r>
            <a:r>
              <a:rPr lang="en-US" dirty="0">
                <a:sym typeface="Wingdings" panose="05000000000000000000" pitchFamily="2" charset="2"/>
              </a:rPr>
              <a:t> </a:t>
            </a:r>
            <a:r>
              <a:rPr lang="en-US" dirty="0" smtClean="0">
                <a:sym typeface="Wingdings" panose="05000000000000000000" pitchFamily="2" charset="2"/>
              </a:rPr>
              <a:t>2H</a:t>
            </a:r>
            <a:r>
              <a:rPr lang="en-US" baseline="-25000" dirty="0" smtClean="0">
                <a:sym typeface="Wingdings" panose="05000000000000000000" pitchFamily="2" charset="2"/>
              </a:rPr>
              <a:t>2</a:t>
            </a:r>
            <a:r>
              <a:rPr lang="en-US" dirty="0" smtClean="0">
                <a:sym typeface="Wingdings" panose="05000000000000000000" pitchFamily="2" charset="2"/>
              </a:rPr>
              <a:t>O</a:t>
            </a:r>
          </a:p>
          <a:p>
            <a:r>
              <a:rPr lang="en-US" dirty="0" smtClean="0">
                <a:sym typeface="Wingdings" panose="05000000000000000000" pitchFamily="2" charset="2"/>
              </a:rPr>
              <a:t>In the properly balanced reaction, there are four hydrogen atoms on each side, and two oxygen atoms.</a:t>
            </a:r>
          </a:p>
          <a:p>
            <a:r>
              <a:rPr lang="en-US" dirty="0" smtClean="0">
                <a:sym typeface="Wingdings" panose="05000000000000000000" pitchFamily="2" charset="2"/>
              </a:rPr>
              <a:t>The fact that matter is never created or destroyed in a chemical reaction is known as the </a:t>
            </a:r>
            <a:r>
              <a:rPr lang="en-US" b="1" dirty="0" smtClean="0">
                <a:sym typeface="Wingdings" panose="05000000000000000000" pitchFamily="2" charset="2"/>
              </a:rPr>
              <a:t>Law of Conservation of Matter or Mass</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862879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a:t>
            </a:r>
            <a:endParaRPr lang="en-US" dirty="0"/>
          </a:p>
        </p:txBody>
      </p:sp>
      <p:sp>
        <p:nvSpPr>
          <p:cNvPr id="3" name="Content Placeholder 2"/>
          <p:cNvSpPr>
            <a:spLocks noGrp="1"/>
          </p:cNvSpPr>
          <p:nvPr>
            <p:ph idx="1"/>
          </p:nvPr>
        </p:nvSpPr>
        <p:spPr/>
        <p:txBody>
          <a:bodyPr>
            <a:normAutofit fontScale="92500"/>
          </a:bodyPr>
          <a:lstStyle/>
          <a:p>
            <a:r>
              <a:rPr lang="en-US" dirty="0" smtClean="0"/>
              <a:t>When electrons are transferred or shared to create stable atoms, energy can be trapped in the bonds that hold compounds together.</a:t>
            </a:r>
          </a:p>
          <a:p>
            <a:r>
              <a:rPr lang="en-US" dirty="0" smtClean="0"/>
              <a:t>Reactions that break high energy bonds and replace them with low energy bonds can release energy as heat.  These are </a:t>
            </a:r>
            <a:r>
              <a:rPr lang="en-US" b="1" dirty="0" smtClean="0"/>
              <a:t>Exothermic Reactions</a:t>
            </a:r>
            <a:r>
              <a:rPr lang="en-US" dirty="0" smtClean="0"/>
              <a:t>.</a:t>
            </a:r>
          </a:p>
          <a:p>
            <a:r>
              <a:rPr lang="en-US" dirty="0" smtClean="0"/>
              <a:t>Reactions that trap energy in bonds use up heat energy from the environment.  These are </a:t>
            </a:r>
            <a:r>
              <a:rPr lang="en-US" b="1" dirty="0" smtClean="0"/>
              <a:t>Endothermic Reactions</a:t>
            </a:r>
            <a:r>
              <a:rPr lang="en-US" dirty="0" smtClean="0"/>
              <a:t>.</a:t>
            </a:r>
            <a:endParaRPr lang="en-US" dirty="0"/>
          </a:p>
        </p:txBody>
      </p:sp>
    </p:spTree>
    <p:extLst>
      <p:ext uri="{BB962C8B-B14F-4D97-AF65-F5344CB8AC3E}">
        <p14:creationId xmlns:p14="http://schemas.microsoft.com/office/powerpoint/2010/main" val="1457375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of Energy</a:t>
            </a:r>
            <a:endParaRPr lang="en-US" dirty="0"/>
          </a:p>
        </p:txBody>
      </p:sp>
      <p:sp>
        <p:nvSpPr>
          <p:cNvPr id="3" name="Content Placeholder 2"/>
          <p:cNvSpPr>
            <a:spLocks noGrp="1"/>
          </p:cNvSpPr>
          <p:nvPr>
            <p:ph idx="1"/>
          </p:nvPr>
        </p:nvSpPr>
        <p:spPr/>
        <p:txBody>
          <a:bodyPr/>
          <a:lstStyle/>
          <a:p>
            <a:r>
              <a:rPr lang="en-US" dirty="0" smtClean="0"/>
              <a:t>In a chemical reaction, the total energy of the system is always the same before and after a reaction.</a:t>
            </a:r>
          </a:p>
          <a:p>
            <a:r>
              <a:rPr lang="en-US" dirty="0" smtClean="0"/>
              <a:t>Energy is never created or destroyed.</a:t>
            </a:r>
          </a:p>
          <a:p>
            <a:r>
              <a:rPr lang="en-US" dirty="0" smtClean="0"/>
              <a:t>This is known as </a:t>
            </a:r>
            <a:r>
              <a:rPr lang="en-US" b="1" dirty="0"/>
              <a:t>C</a:t>
            </a:r>
            <a:r>
              <a:rPr lang="en-US" b="1" dirty="0" smtClean="0"/>
              <a:t>onservation of Energy</a:t>
            </a:r>
            <a:r>
              <a:rPr lang="en-US" dirty="0" smtClean="0"/>
              <a:t>.</a:t>
            </a:r>
            <a:endParaRPr lang="en-US" dirty="0"/>
          </a:p>
        </p:txBody>
      </p:sp>
    </p:spTree>
    <p:extLst>
      <p:ext uri="{BB962C8B-B14F-4D97-AF65-F5344CB8AC3E}">
        <p14:creationId xmlns:p14="http://schemas.microsoft.com/office/powerpoint/2010/main" val="362775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Compounds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Next up!</a:t>
            </a:r>
          </a:p>
          <a:p>
            <a:r>
              <a:rPr lang="en-US" dirty="0" smtClean="0"/>
              <a:t>Why are some compounds solids when others are liquids or gases?</a:t>
            </a:r>
          </a:p>
          <a:p>
            <a:r>
              <a:rPr lang="en-US" dirty="0" smtClean="0"/>
              <a:t>Why can some compounds mix and dissolve, but others can’t?</a:t>
            </a:r>
          </a:p>
          <a:p>
            <a:r>
              <a:rPr lang="en-US" dirty="0" smtClean="0"/>
              <a:t>What are the rules for mixtures?</a:t>
            </a:r>
          </a:p>
          <a:p>
            <a:r>
              <a:rPr lang="en-US" dirty="0" smtClean="0"/>
              <a:t>Why do some reactions happen, but not others?</a:t>
            </a:r>
          </a:p>
          <a:p>
            <a:r>
              <a:rPr lang="en-US" dirty="0" smtClean="0"/>
              <a:t>What are the rules for solubility and </a:t>
            </a:r>
            <a:r>
              <a:rPr lang="en-US" smtClean="0"/>
              <a:t>phase changes?</a:t>
            </a:r>
            <a:endParaRPr lang="en-US" dirty="0"/>
          </a:p>
        </p:txBody>
      </p:sp>
    </p:spTree>
    <p:extLst>
      <p:ext uri="{BB962C8B-B14F-4D97-AF65-F5344CB8AC3E}">
        <p14:creationId xmlns:p14="http://schemas.microsoft.com/office/powerpoint/2010/main" val="233337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orbitals</a:t>
            </a:r>
            <a:endParaRPr lang="en-US" dirty="0"/>
          </a:p>
        </p:txBody>
      </p:sp>
      <p:sp>
        <p:nvSpPr>
          <p:cNvPr id="3" name="Content Placeholder 2"/>
          <p:cNvSpPr>
            <a:spLocks noGrp="1"/>
          </p:cNvSpPr>
          <p:nvPr>
            <p:ph idx="1"/>
          </p:nvPr>
        </p:nvSpPr>
        <p:spPr/>
        <p:txBody>
          <a:bodyPr/>
          <a:lstStyle/>
          <a:p>
            <a:r>
              <a:rPr lang="en-US" dirty="0" smtClean="0"/>
              <a:t>Electrons can only “fit” into certain areas around a nucleus.</a:t>
            </a:r>
          </a:p>
          <a:p>
            <a:r>
              <a:rPr lang="en-US" dirty="0" smtClean="0"/>
              <a:t>These spaces are called Electron Orbitals.  Each orbital can hold a limited number of electrons.</a:t>
            </a:r>
            <a:endParaRPr lang="en-US" dirty="0"/>
          </a:p>
        </p:txBody>
      </p:sp>
    </p:spTree>
    <p:extLst>
      <p:ext uri="{BB962C8B-B14F-4D97-AF65-F5344CB8AC3E}">
        <p14:creationId xmlns:p14="http://schemas.microsoft.com/office/powerpoint/2010/main" val="469766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p:txBody>
          <a:bodyPr/>
          <a:lstStyle/>
          <a:p>
            <a:r>
              <a:rPr lang="en-US" dirty="0" smtClean="0"/>
              <a:t>Atoms can be sorted into categories based on their structure.</a:t>
            </a:r>
          </a:p>
          <a:p>
            <a:r>
              <a:rPr lang="en-US" dirty="0" smtClean="0"/>
              <a:t>These categories are the elements.</a:t>
            </a:r>
          </a:p>
          <a:p>
            <a:r>
              <a:rPr lang="en-US" dirty="0" smtClean="0"/>
              <a:t>As protons are added to an atomic nucleus, a new element is formed.</a:t>
            </a:r>
            <a:endParaRPr lang="en-US" dirty="0"/>
          </a:p>
        </p:txBody>
      </p:sp>
    </p:spTree>
    <p:extLst>
      <p:ext uri="{BB962C8B-B14F-4D97-AF65-F5344CB8AC3E}">
        <p14:creationId xmlns:p14="http://schemas.microsoft.com/office/powerpoint/2010/main" val="2603545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features</a:t>
            </a:r>
            <a:endParaRPr lang="en-US" dirty="0"/>
          </a:p>
        </p:txBody>
      </p:sp>
      <p:sp>
        <p:nvSpPr>
          <p:cNvPr id="3" name="Content Placeholder 2"/>
          <p:cNvSpPr>
            <a:spLocks noGrp="1"/>
          </p:cNvSpPr>
          <p:nvPr>
            <p:ph idx="1"/>
          </p:nvPr>
        </p:nvSpPr>
        <p:spPr/>
        <p:txBody>
          <a:bodyPr/>
          <a:lstStyle/>
          <a:p>
            <a:r>
              <a:rPr lang="en-US" dirty="0" smtClean="0"/>
              <a:t>Each element has a specific number of protons.</a:t>
            </a:r>
          </a:p>
          <a:p>
            <a:r>
              <a:rPr lang="en-US" dirty="0" smtClean="0"/>
              <a:t>“Normal” elements have a number of electrons equal to the number of protons.</a:t>
            </a:r>
          </a:p>
          <a:p>
            <a:r>
              <a:rPr lang="en-US" dirty="0" smtClean="0"/>
              <a:t>Elements can also have neutrons in various amounts.</a:t>
            </a:r>
          </a:p>
          <a:p>
            <a:r>
              <a:rPr lang="en-US" dirty="0" smtClean="0"/>
              <a:t>Elements with unusual numbers of neutrons are called isotopes.</a:t>
            </a:r>
            <a:endParaRPr lang="en-US" dirty="0"/>
          </a:p>
        </p:txBody>
      </p:sp>
    </p:spTree>
    <p:extLst>
      <p:ext uri="{BB962C8B-B14F-4D97-AF65-F5344CB8AC3E}">
        <p14:creationId xmlns:p14="http://schemas.microsoft.com/office/powerpoint/2010/main" val="230524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Stability</a:t>
            </a:r>
            <a:endParaRPr lang="en-US" dirty="0"/>
          </a:p>
        </p:txBody>
      </p:sp>
      <p:sp>
        <p:nvSpPr>
          <p:cNvPr id="3" name="Content Placeholder 2"/>
          <p:cNvSpPr>
            <a:spLocks noGrp="1"/>
          </p:cNvSpPr>
          <p:nvPr>
            <p:ph idx="1"/>
          </p:nvPr>
        </p:nvSpPr>
        <p:spPr>
          <a:xfrm>
            <a:off x="584200" y="1066800"/>
            <a:ext cx="8229600" cy="4525963"/>
          </a:xfrm>
        </p:spPr>
        <p:txBody>
          <a:bodyPr/>
          <a:lstStyle/>
          <a:p>
            <a:r>
              <a:rPr lang="en-US" dirty="0" smtClean="0"/>
              <a:t>Atoms are the most stable when their outer-most orbital is completely full.</a:t>
            </a:r>
          </a:p>
          <a:p>
            <a:endParaRPr lang="en-US" dirty="0"/>
          </a:p>
        </p:txBody>
      </p:sp>
      <p:pic>
        <p:nvPicPr>
          <p:cNvPr id="2050" name="Picture 2" descr="http://upload.wikimedia.org/wikipedia/commons/4/4a/Single_electron_orbita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 y="2133600"/>
            <a:ext cx="7658100" cy="4494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815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Valence Orbital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outermost electron orbital is called the Valence Orbital or Valence Shell.</a:t>
            </a:r>
          </a:p>
          <a:p>
            <a:r>
              <a:rPr lang="en-US" dirty="0" smtClean="0"/>
              <a:t>As valence orbitals get further from the nucleus, they can contain more electrons:</a:t>
            </a:r>
          </a:p>
          <a:p>
            <a:pPr lvl="1"/>
            <a:r>
              <a:rPr lang="en-US" dirty="0" smtClean="0"/>
              <a:t>Orbital 1 – 2 electrons</a:t>
            </a:r>
          </a:p>
          <a:p>
            <a:pPr lvl="1"/>
            <a:r>
              <a:rPr lang="en-US" dirty="0" smtClean="0"/>
              <a:t>Orbital 2 – 8 electrons if valence</a:t>
            </a:r>
          </a:p>
          <a:p>
            <a:pPr lvl="1"/>
            <a:r>
              <a:rPr lang="en-US" dirty="0" smtClean="0"/>
              <a:t>Orbital 3 – 8 electrons if valence, </a:t>
            </a:r>
          </a:p>
          <a:p>
            <a:pPr lvl="1"/>
            <a:r>
              <a:rPr lang="en-US" dirty="0" smtClean="0"/>
              <a:t>Orbital 4 – 8 electrons if valence, 16 if not</a:t>
            </a:r>
          </a:p>
          <a:p>
            <a:pPr lvl="1"/>
            <a:r>
              <a:rPr lang="en-US" dirty="0" smtClean="0"/>
              <a:t>Orbital 5 – 8 electrons if valence, 16 if not</a:t>
            </a:r>
          </a:p>
          <a:p>
            <a:pPr lvl="1"/>
            <a:r>
              <a:rPr lang="en-US" dirty="0" smtClean="0"/>
              <a:t>Orbital 6 – 8 electrons if valence, 32 if not</a:t>
            </a:r>
          </a:p>
          <a:p>
            <a:pPr lvl="1"/>
            <a:r>
              <a:rPr lang="en-US" dirty="0" smtClean="0"/>
              <a:t>Orbital 7 – 8 electrons if valence, 32 if not</a:t>
            </a:r>
          </a:p>
          <a:p>
            <a:pPr lvl="1"/>
            <a:endParaRPr lang="en-US" dirty="0" smtClean="0"/>
          </a:p>
          <a:p>
            <a:pPr lvl="1"/>
            <a:endParaRPr lang="en-US" dirty="0"/>
          </a:p>
        </p:txBody>
      </p:sp>
    </p:spTree>
    <p:extLst>
      <p:ext uri="{BB962C8B-B14F-4D97-AF65-F5344CB8AC3E}">
        <p14:creationId xmlns:p14="http://schemas.microsoft.com/office/powerpoint/2010/main" val="2674294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 Table</a:t>
            </a:r>
            <a:endParaRPr lang="en-US" dirty="0"/>
          </a:p>
        </p:txBody>
      </p:sp>
      <p:sp>
        <p:nvSpPr>
          <p:cNvPr id="3" name="Content Placeholder 2"/>
          <p:cNvSpPr>
            <a:spLocks noGrp="1"/>
          </p:cNvSpPr>
          <p:nvPr>
            <p:ph idx="1"/>
          </p:nvPr>
        </p:nvSpPr>
        <p:spPr>
          <a:xfrm>
            <a:off x="457200" y="1066800"/>
            <a:ext cx="8229600" cy="914400"/>
          </a:xfrm>
        </p:spPr>
        <p:txBody>
          <a:bodyPr>
            <a:normAutofit fontScale="92500" lnSpcReduction="10000"/>
          </a:bodyPr>
          <a:lstStyle/>
          <a:p>
            <a:r>
              <a:rPr lang="en-US" dirty="0" smtClean="0"/>
              <a:t>Lists all known and proposed elements in a specific format and order.</a:t>
            </a:r>
          </a:p>
          <a:p>
            <a:pPr marL="0" indent="0">
              <a:buNone/>
            </a:pPr>
            <a:endParaRPr lang="en-US" dirty="0"/>
          </a:p>
        </p:txBody>
      </p:sp>
      <p:pic>
        <p:nvPicPr>
          <p:cNvPr id="1026" name="Picture 2" descr="http://www.infoplease.com/images/ESCI026PERTAB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62200"/>
            <a:ext cx="5334000" cy="4352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000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1218</Words>
  <Application>Microsoft Office PowerPoint</Application>
  <PresentationFormat>On-screen Show (4:3)</PresentationFormat>
  <Paragraphs>126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Office Theme</vt:lpstr>
      <vt:lpstr>Chemistry</vt:lpstr>
      <vt:lpstr>Atomic Structure</vt:lpstr>
      <vt:lpstr>Atomic Structure</vt:lpstr>
      <vt:lpstr>Electron orbitals</vt:lpstr>
      <vt:lpstr>Elements</vt:lpstr>
      <vt:lpstr>Element features</vt:lpstr>
      <vt:lpstr>Atomic Stability</vt:lpstr>
      <vt:lpstr>Valence Orbital</vt:lpstr>
      <vt:lpstr>Periodic Table</vt:lpstr>
      <vt:lpstr>Groups</vt:lpstr>
      <vt:lpstr>Noble/Inert Gases</vt:lpstr>
      <vt:lpstr>All Other Groups</vt:lpstr>
      <vt:lpstr>Periods</vt:lpstr>
      <vt:lpstr>Compounds</vt:lpstr>
      <vt:lpstr>Drawing Compounds</vt:lpstr>
      <vt:lpstr>Drawing Compounds</vt:lpstr>
      <vt:lpstr>Reading Symbols</vt:lpstr>
      <vt:lpstr>Reading Simple Compounds</vt:lpstr>
      <vt:lpstr>Simple Compounds Problem 1</vt:lpstr>
      <vt:lpstr>Simple Compounds Problem 2</vt:lpstr>
      <vt:lpstr>Simple Compounds Problem 3</vt:lpstr>
      <vt:lpstr>Simple Compounds Problem 3</vt:lpstr>
      <vt:lpstr>Reading Complex Compounds</vt:lpstr>
      <vt:lpstr>Complex Compounds Problem 1</vt:lpstr>
      <vt:lpstr>Complex Compounds Problem 2</vt:lpstr>
      <vt:lpstr>Complex Compounds Problem 3</vt:lpstr>
      <vt:lpstr>Reactions</vt:lpstr>
      <vt:lpstr>Reaction Equations</vt:lpstr>
      <vt:lpstr>Balanced Reaction Equations</vt:lpstr>
      <vt:lpstr>Conservation of Mass</vt:lpstr>
      <vt:lpstr>Energy</vt:lpstr>
      <vt:lpstr>Conservation of Energy</vt:lpstr>
      <vt:lpstr>Features of Compounds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Seth Stevenson</cp:lastModifiedBy>
  <cp:revision>24</cp:revision>
  <cp:lastPrinted>2014-05-22T12:36:17Z</cp:lastPrinted>
  <dcterms:created xsi:type="dcterms:W3CDTF">2014-05-21T19:35:41Z</dcterms:created>
  <dcterms:modified xsi:type="dcterms:W3CDTF">2014-05-30T01:52:16Z</dcterms:modified>
</cp:coreProperties>
</file>